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1" r:id="rId2"/>
    <p:sldId id="286" r:id="rId3"/>
    <p:sldId id="285" r:id="rId4"/>
    <p:sldId id="288" r:id="rId5"/>
    <p:sldId id="289" r:id="rId6"/>
    <p:sldId id="290" r:id="rId7"/>
    <p:sldId id="291" r:id="rId8"/>
    <p:sldId id="292" r:id="rId9"/>
    <p:sldId id="294" r:id="rId10"/>
    <p:sldId id="293" r:id="rId11"/>
    <p:sldId id="300" r:id="rId12"/>
    <p:sldId id="302" r:id="rId13"/>
    <p:sldId id="301" r:id="rId14"/>
    <p:sldId id="274" r:id="rId15"/>
    <p:sldId id="295" r:id="rId16"/>
    <p:sldId id="299" r:id="rId17"/>
    <p:sldId id="297" r:id="rId18"/>
    <p:sldId id="283" r:id="rId19"/>
  </p:sldIdLst>
  <p:sldSz cx="12192000" cy="6858000"/>
  <p:notesSz cx="6810375" cy="99425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AE"/>
    <a:srgbClr val="242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8727" autoAdjust="0"/>
  </p:normalViewPr>
  <p:slideViewPr>
    <p:cSldViewPr snapToGrid="0" snapToObjects="1">
      <p:cViewPr varScale="1">
        <p:scale>
          <a:sx n="65" d="100"/>
          <a:sy n="65"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D0C82FD-0732-4AEF-AAF7-395303B7A609}" type="datetimeFigureOut">
              <a:rPr lang="en-US"/>
              <a:pPr>
                <a:defRPr/>
              </a:pPr>
              <a:t>9/19/2019</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9E253B8-A71F-4E49-92E3-6397CAF635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bc.co.uk/news/uk-scotland-4851247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search.ed.ac.uk/portal/files/237487/SMcVi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earch.ed.ac.uk/portal/files/237487/SMcVi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BxcFkfXt5nw"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scot/publications/thematic-report-prosecution-young-peop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scot/binaries/content/documents/govscot/publications/statistics/2019/03/scottish-crime-justice-survey-2017-18-main-findings/documents/scottish-crime-justice-survey-2017-18-main-findings/scottish-crime-justice-survey-2017-18-main-findings/govscot:document/scottish-crime-justice-survey-2017-18-main-finding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scot/binaries/content/documents/govscot/publications/statistics/2019/03/scottish-crime-justice-survey-2017-18-main-findings/documents/scottish-crime-justice-survey-2017-18-main-findings/scottish-crime-justice-survey-2017-18-main-findings/govscot:document/scottish-crime-justice-survey-2017-18-main-finding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scot/binaries/content/documents/govscot/publications/statistics/2019/03/scottish-crime-justice-survey-2017-18-main-findings/documents/scottish-crime-justice-survey-2017-18-main-findings/scottish-crime-justice-survey-2017-18-main-findings/govscot:document/scottish-crime-justice-survey-2017-18-main-finding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scot/binaries/content/documents/govscot/publications/statistics/2019/03/scottish-crime-justice-survey-2017-18-main-findings/documents/scottish-crime-justice-survey-2017-18-main-findings/scottish-crime-justice-survey-2017-18-main-findings/govscot:document/scottish-crime-justice-survey-2017-18-main-finding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a.ed.ac.uk/media/1_5uv4o62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scot/binaries/content/documents/govscot/publications/statistics/2019/03/scottish-crime-justice-survey-2017-18-main-findings/documents/scottish-crime-justice-survey-2017-18-main-findings/scottish-crime-justice-survey-2017-18-main-findings/govscot:document/scottish-crime-justice-survey-2017-18-main-finding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lnSpc>
                <a:spcPts val="1200"/>
              </a:lnSpc>
              <a:spcBef>
                <a:spcPts val="0"/>
              </a:spcBef>
              <a:spcAft>
                <a:spcPts val="0"/>
              </a:spcAft>
              <a:defRPr/>
            </a:pPr>
            <a:r>
              <a:rPr lang="en-GB" sz="1150" b="1" dirty="0" smtClean="0"/>
              <a:t>Dear teacher</a:t>
            </a:r>
          </a:p>
          <a:p>
            <a:pPr eaLnBrk="1" fontAlgn="auto" hangingPunct="1">
              <a:lnSpc>
                <a:spcPts val="1200"/>
              </a:lnSpc>
              <a:spcBef>
                <a:spcPts val="0"/>
              </a:spcBef>
              <a:spcAft>
                <a:spcPts val="0"/>
              </a:spcAft>
              <a:defRPr/>
            </a:pPr>
            <a:endParaRPr lang="en-GB" sz="1150" dirty="0" smtClean="0"/>
          </a:p>
          <a:p>
            <a:pPr eaLnBrk="1" fontAlgn="auto" hangingPunct="1">
              <a:lnSpc>
                <a:spcPts val="1200"/>
              </a:lnSpc>
              <a:spcBef>
                <a:spcPts val="0"/>
              </a:spcBef>
              <a:spcAft>
                <a:spcPts val="0"/>
              </a:spcAft>
              <a:defRPr/>
            </a:pPr>
            <a:r>
              <a:rPr lang="en-GB" sz="1150" dirty="0" smtClean="0"/>
              <a:t>Welcome to the ‘Scotland by Numbers: </a:t>
            </a:r>
            <a:r>
              <a:rPr lang="en-US" sz="1150" dirty="0" smtClean="0"/>
              <a:t>A Picture of Crime – Using Data to Understand Crime in Scotland</a:t>
            </a:r>
            <a:r>
              <a:rPr lang="en-GB" sz="1150" dirty="0" smtClean="0"/>
              <a:t>’ free teaching resource.</a:t>
            </a:r>
          </a:p>
          <a:p>
            <a:pPr eaLnBrk="1" fontAlgn="auto" hangingPunct="1">
              <a:lnSpc>
                <a:spcPts val="1200"/>
              </a:lnSpc>
              <a:spcBef>
                <a:spcPts val="0"/>
              </a:spcBef>
              <a:spcAft>
                <a:spcPts val="0"/>
              </a:spcAft>
              <a:defRPr/>
            </a:pPr>
            <a:r>
              <a:rPr lang="en-GB" sz="1150" dirty="0" smtClean="0"/>
              <a:t>This slideshow provides a brief introduction to key crime statistics sources in Scotland and demonstrates how data helps us understand trends in crime. It will get your students thinking about crime in Scotland, while also developing an understanding of social research methods and ways of presenting data, for example in charts, graphs, and percentages.</a:t>
            </a:r>
          </a:p>
          <a:p>
            <a:pPr eaLnBrk="1" fontAlgn="auto" hangingPunct="1">
              <a:lnSpc>
                <a:spcPts val="1200"/>
              </a:lnSpc>
              <a:spcBef>
                <a:spcPts val="0"/>
              </a:spcBef>
              <a:spcAft>
                <a:spcPts val="0"/>
              </a:spcAft>
              <a:defRPr/>
            </a:pPr>
            <a:r>
              <a:rPr lang="en-GB" sz="1150" dirty="0" smtClean="0"/>
              <a:t> </a:t>
            </a:r>
          </a:p>
          <a:p>
            <a:pPr eaLnBrk="1" fontAlgn="auto" hangingPunct="1">
              <a:lnSpc>
                <a:spcPts val="1200"/>
              </a:lnSpc>
              <a:spcBef>
                <a:spcPts val="0"/>
              </a:spcBef>
              <a:spcAft>
                <a:spcPts val="0"/>
              </a:spcAft>
              <a:defRPr/>
            </a:pPr>
            <a:r>
              <a:rPr lang="en-GB" sz="1150" dirty="0" smtClean="0"/>
              <a:t>Teacher’s ‘notes’ are included below each slide and provide links, fun facts, ideas for group discussions, and optional class or take home activities. There are also links to videos, but these are optional, so there’s no need to arrange special IT equipment or connection to the internet in order to use this slideshow effectively. Please feel free to use this material as you see fit, including editing the content or using only parts of the slideshow. </a:t>
            </a:r>
          </a:p>
          <a:p>
            <a:pPr eaLnBrk="1" fontAlgn="auto" hangingPunct="1">
              <a:lnSpc>
                <a:spcPts val="1200"/>
              </a:lnSpc>
              <a:spcBef>
                <a:spcPts val="0"/>
              </a:spcBef>
              <a:spcAft>
                <a:spcPts val="0"/>
              </a:spcAft>
              <a:defRPr/>
            </a:pPr>
            <a:endParaRPr lang="en-GB" sz="1150" dirty="0" smtClean="0"/>
          </a:p>
          <a:p>
            <a:pPr eaLnBrk="1" fontAlgn="auto" hangingPunct="1">
              <a:lnSpc>
                <a:spcPts val="1200"/>
              </a:lnSpc>
              <a:spcBef>
                <a:spcPts val="0"/>
              </a:spcBef>
              <a:spcAft>
                <a:spcPts val="0"/>
              </a:spcAft>
              <a:defRPr/>
            </a:pPr>
            <a:r>
              <a:rPr lang="en-GB" sz="1150" dirty="0" smtClean="0"/>
              <a:t>Please note that there is also a related quiz on our website, which consolidates and assesses the learning process. The questions in this quiz cover a wide range of themes including trends and types of crime, youth and crime, and public perceptions of crime and safety. It takes about 10 minutes to complete this quiz. We also included an answers sheet, for your convenience. If you have any questions or comment about this resource, please contact us by emailing: qstepacademy@ed.ac.uk. </a:t>
            </a:r>
          </a:p>
          <a:p>
            <a:pPr eaLnBrk="1" fontAlgn="auto" hangingPunct="1">
              <a:lnSpc>
                <a:spcPts val="1200"/>
              </a:lnSpc>
              <a:spcBef>
                <a:spcPts val="0"/>
              </a:spcBef>
              <a:spcAft>
                <a:spcPts val="0"/>
              </a:spcAft>
              <a:defRPr/>
            </a:pPr>
            <a:endParaRPr lang="en-GB" sz="1150" dirty="0" smtClean="0"/>
          </a:p>
          <a:p>
            <a:pPr eaLnBrk="1" fontAlgn="auto" hangingPunct="1">
              <a:lnSpc>
                <a:spcPts val="1200"/>
              </a:lnSpc>
              <a:spcBef>
                <a:spcPts val="0"/>
              </a:spcBef>
              <a:spcAft>
                <a:spcPts val="0"/>
              </a:spcAft>
              <a:defRPr/>
            </a:pPr>
            <a:r>
              <a:rPr lang="en-GB" sz="1150" dirty="0" smtClean="0"/>
              <a:t>Happy teaching!</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75F311-F1A9-4AD2-9AF7-563EE309F0BD}"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b="1" smtClean="0"/>
              <a:t>TEACHER NOTES</a:t>
            </a:r>
          </a:p>
          <a:p>
            <a:pPr eaLnBrk="1" hangingPunct="1">
              <a:spcBef>
                <a:spcPct val="0"/>
              </a:spcBef>
              <a:spcAft>
                <a:spcPts val="600"/>
              </a:spcAft>
            </a:pPr>
            <a:r>
              <a:rPr lang="en-GB" altLang="en-US" smtClean="0"/>
              <a:t>Source: </a:t>
            </a:r>
            <a:r>
              <a:rPr lang="en-GB" altLang="en-US" smtClean="0">
                <a:hlinkClick r:id="rId3"/>
              </a:rPr>
              <a:t>https://www.bbc.co.uk/news/uk-scotland-48512477</a:t>
            </a:r>
            <a:endParaRPr lang="en-GB" altLang="en-US" smtClean="0"/>
          </a:p>
          <a:p>
            <a:pPr eaLnBrk="1" hangingPunct="1">
              <a:spcBef>
                <a:spcPct val="0"/>
              </a:spcBef>
              <a:spcAft>
                <a:spcPts val="600"/>
              </a:spcAft>
            </a:pPr>
            <a:endParaRPr lang="en-GB" altLang="en-US" b="1"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D5763E-AFAB-4761-85BE-2939A375E8A6}" type="slidenum">
              <a:rPr lang="en-US" altLang="en-US" smtClean="0"/>
              <a:pPr fontAlgn="base">
                <a:spcBef>
                  <a:spcPct val="0"/>
                </a:spcBef>
                <a:spcAft>
                  <a:spcPct val="0"/>
                </a:spcAft>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b="1" smtClean="0"/>
              <a:t>TEACHER NOTES</a:t>
            </a:r>
          </a:p>
          <a:p>
            <a:pPr eaLnBrk="1" hangingPunct="1">
              <a:spcBef>
                <a:spcPct val="0"/>
              </a:spcBef>
            </a:pPr>
            <a:r>
              <a:rPr lang="en-GB" altLang="en-US" smtClean="0"/>
              <a:t>Source: McVie, S 2010, Gang Membership and Knife Carrying: Findings from the Edinburgh Study of Youth Transitions and Crime. Scottish Government Social Research. </a:t>
            </a:r>
            <a:r>
              <a:rPr lang="en-GB" altLang="en-US" smtClean="0">
                <a:hlinkClick r:id="rId3"/>
              </a:rPr>
              <a:t>https://www.research.ed.ac.uk/portal/files/237487/SMcVie.pdf</a:t>
            </a:r>
            <a:r>
              <a:rPr lang="en-GB" altLang="en-US" smtClean="0"/>
              <a:t> (accessed 12</a:t>
            </a:r>
            <a:r>
              <a:rPr lang="en-GB" altLang="en-US" baseline="30000" smtClean="0"/>
              <a:t>th</a:t>
            </a:r>
            <a:r>
              <a:rPr lang="en-GB" altLang="en-US" smtClean="0"/>
              <a:t> August 2019)</a:t>
            </a:r>
            <a:endParaRPr lang="en-GB" altLang="en-US" sz="2000" smtClean="0"/>
          </a:p>
          <a:p>
            <a:pPr eaLnBrk="1" hangingPunct="1">
              <a:spcBef>
                <a:spcPct val="0"/>
              </a:spcBef>
            </a:pPr>
            <a:endParaRPr lang="en-GB" altLang="en-US" b="1"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686F20-9CCA-4C2C-867D-11EE0C29BC07}" type="slidenum">
              <a:rPr lang="en-US" altLang="en-US" smtClean="0"/>
              <a:pPr fontAlgn="base">
                <a:spcBef>
                  <a:spcPct val="0"/>
                </a:spcBef>
                <a:spcAft>
                  <a:spcPct val="0"/>
                </a:spcAft>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b="1" smtClean="0"/>
              <a:t>TEACHER NOTES</a:t>
            </a:r>
          </a:p>
          <a:p>
            <a:pPr eaLnBrk="1" hangingPunct="1">
              <a:spcBef>
                <a:spcPct val="0"/>
              </a:spcBef>
            </a:pPr>
            <a:r>
              <a:rPr lang="en-GB" altLang="en-US" b="1" smtClean="0"/>
              <a:t>Source: </a:t>
            </a:r>
            <a:r>
              <a:rPr lang="en-GB" altLang="en-US" smtClean="0"/>
              <a:t>adapted from McVie, S 2010, Gang Membership and Knife Carrying: Findings from the Edinburgh Study of Youth Transitions and Crime. Scottish Government Social Research. </a:t>
            </a:r>
            <a:r>
              <a:rPr lang="en-GB" altLang="en-US" smtClean="0">
                <a:hlinkClick r:id="rId3"/>
              </a:rPr>
              <a:t>https://www.research.ed.ac.uk/portal/files/237487/SMcVie.pdf</a:t>
            </a:r>
            <a:endParaRPr lang="en-GB" altLang="en-US" smtClean="0"/>
          </a:p>
          <a:p>
            <a:pPr eaLnBrk="1" hangingPunct="1">
              <a:spcBef>
                <a:spcPct val="0"/>
              </a:spcBef>
            </a:pPr>
            <a:r>
              <a:rPr lang="en-GB" altLang="en-US" b="1" smtClean="0"/>
              <a:t>Video: </a:t>
            </a:r>
            <a:r>
              <a:rPr lang="en-GB" altLang="en-US" smtClean="0">
                <a:hlinkClick r:id="rId4"/>
              </a:rPr>
              <a:t>https://www.youtube.com/watch?v=BxcFkfXt5nw</a:t>
            </a:r>
            <a:endParaRPr lang="en-GB" altLang="en-US" b="1"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CE9617-BC35-4867-914B-B54249B3DB26}"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b="1" smtClean="0"/>
              <a:t>TEACHER NOTES</a:t>
            </a:r>
          </a:p>
          <a:p>
            <a:pPr eaLnBrk="1" hangingPunct="1">
              <a:spcBef>
                <a:spcPct val="0"/>
              </a:spcBef>
            </a:pPr>
            <a:r>
              <a:rPr lang="en-GB" altLang="en-US" b="1" smtClean="0"/>
              <a:t>Source</a:t>
            </a:r>
            <a:r>
              <a:rPr lang="en-GB" altLang="en-US" smtClean="0"/>
              <a:t>: Scottish Government (2018). Prosecution of young people: report</a:t>
            </a:r>
          </a:p>
          <a:p>
            <a:pPr eaLnBrk="1" hangingPunct="1">
              <a:spcBef>
                <a:spcPct val="0"/>
              </a:spcBef>
            </a:pPr>
            <a:r>
              <a:rPr lang="en-GB" altLang="en-US" smtClean="0">
                <a:hlinkClick r:id="rId3"/>
              </a:rPr>
              <a:t>https://www.gov.scot/publications/thematic-report-prosecution-young-people/</a:t>
            </a:r>
            <a:r>
              <a:rPr lang="en-GB" altLang="en-US" smtClean="0"/>
              <a:t> (accessed 15</a:t>
            </a:r>
            <a:r>
              <a:rPr lang="en-GB" altLang="en-US" baseline="30000" smtClean="0"/>
              <a:t>th</a:t>
            </a:r>
            <a:r>
              <a:rPr lang="en-GB" altLang="en-US" smtClean="0"/>
              <a:t> August 2019)</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7CB67D-891F-453E-9F9B-CB372E19AA50}"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b="1" smtClean="0"/>
              <a:t>Source: </a:t>
            </a:r>
            <a:r>
              <a:rPr lang="en-GB" altLang="en-US" smtClean="0"/>
              <a:t>Scottish Government (2018). Scottish Crime and Justice Survey 2017/18: Main Findings. </a:t>
            </a:r>
            <a:r>
              <a:rPr lang="en-GB" altLang="en-US" smtClean="0">
                <a:hlinkClick r:id="rId3"/>
              </a:rPr>
              <a:t>https://www.gov.scot/binaries/content/documents/govscot/publications/statistics/2019/03/scottish-crime-justice-survey-2017-18-main-findings/documents/scottish-crime-justice-survey-2017-18-main-findings/scottish-crime-justice-survey-2017-18-main-findings/govscot%3Adocument/scottish-crime-justice-survey-2017-18-main-findings.pdf</a:t>
            </a:r>
            <a:r>
              <a:rPr lang="en-GB" altLang="en-US" smtClean="0"/>
              <a:t> [Accessed 22nd August 2019].</a:t>
            </a:r>
          </a:p>
          <a:p>
            <a:pPr eaLnBrk="1" hangingPunct="1">
              <a:spcBef>
                <a:spcPct val="0"/>
              </a:spcBef>
            </a:pPr>
            <a:endParaRPr lang="en-GB" altLang="en-US" sz="110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806F05-6187-476E-A427-0B57CB2CC7F9}"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smtClean="0"/>
              <a:t>Source: Scottish Government (2018). Scottish Crime and Justice Survey 2017/18: Main Findings. </a:t>
            </a:r>
            <a:r>
              <a:rPr lang="en-GB" altLang="en-US" smtClean="0">
                <a:hlinkClick r:id="rId3"/>
              </a:rPr>
              <a:t>https://www.gov.scot/binaries/content/documents/govscot/publications/statistics/2019/03/scottish-crime-justice-survey-2017-18-main-findings/documents/scottish-crime-justice-survey-2017-18-main-findings/scottish-crime-justice-survey-2017-18-main-findings/govscot%3Adocument/scottish-crime-justice-survey-2017-18-main-findings.pdf</a:t>
            </a:r>
            <a:r>
              <a:rPr lang="en-GB" altLang="en-US" smtClean="0"/>
              <a:t> [Accessed 22nd August 2019].</a:t>
            </a:r>
          </a:p>
          <a:p>
            <a:pPr eaLnBrk="1" hangingPunct="1">
              <a:spcBef>
                <a:spcPct val="0"/>
              </a:spcBef>
            </a:pPr>
            <a:endParaRPr lang="en-GB" altLang="en-US" sz="110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EE4060-AD76-4AC5-9CD7-BADE4DD5FAB1}" type="slidenum">
              <a:rPr lang="en-US" altLang="en-US" smtClean="0"/>
              <a:pPr fontAlgn="base">
                <a:spcBef>
                  <a:spcPct val="0"/>
                </a:spcBef>
                <a:spcAft>
                  <a:spcPct val="0"/>
                </a:spcAft>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b="1" smtClean="0"/>
              <a:t>S</a:t>
            </a:r>
            <a:r>
              <a:rPr lang="en-GB" altLang="en-US" smtClean="0"/>
              <a:t>ource: Scottish Government (2018). Scottish Crime and Justice Survey 2017/18: Main Findings. </a:t>
            </a:r>
            <a:r>
              <a:rPr lang="en-GB" altLang="en-US" smtClean="0">
                <a:hlinkClick r:id="rId3"/>
              </a:rPr>
              <a:t>https://www.gov.scot/binaries/content/documents/govscot/publications/statistics/2019/03/scottish-crime-justice-survey-2017-18-main-findings/documents/scottish-crime-justice-survey-2017-18-main-findings/scottish-crime-justice-survey-2017-18-main-findings/govscot%3Adocument/scottish-crime-justice-survey-2017-18-main-findings.pdf</a:t>
            </a:r>
            <a:r>
              <a:rPr lang="en-GB" altLang="en-US" smtClean="0"/>
              <a:t> [Accessed 22nd August 2019].</a:t>
            </a:r>
          </a:p>
          <a:p>
            <a:pPr eaLnBrk="1" hangingPunct="1">
              <a:spcBef>
                <a:spcPct val="0"/>
              </a:spcBef>
            </a:pPr>
            <a:endParaRPr lang="en-GB" altLang="en-US" sz="110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E22209-51F1-4650-862E-07684A91DD0E}" type="slidenum">
              <a:rPr lang="en-US" altLang="en-US" smtClean="0"/>
              <a:pPr fontAlgn="base">
                <a:spcBef>
                  <a:spcPct val="0"/>
                </a:spcBef>
                <a:spcAft>
                  <a:spcPct val="0"/>
                </a:spcAft>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smtClean="0"/>
              <a:t>Image source: Scottish Government (2018). Scottish Crime and Justice Survey 2017/18: Main Findings. </a:t>
            </a:r>
            <a:r>
              <a:rPr lang="en-GB" altLang="en-US" smtClean="0">
                <a:hlinkClick r:id="rId3"/>
              </a:rPr>
              <a:t>https://www.gov.scot/binaries/content/documents/govscot/publications/statistics/2019/03/scottish-crime-justice-survey-2017-18-main-findings/documents/scottish-crime-justice-survey-2017-18-main-findings/scottish-crime-justice-survey-2017-18-main-findings/govscot%3Adocument/scottish-crime-justice-survey-2017-18-main-findings.pdf</a:t>
            </a:r>
            <a:r>
              <a:rPr lang="en-GB" altLang="en-US" smtClean="0"/>
              <a:t> [Accessed 22nd August 2019].</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158BF2-2170-471B-BCBD-1FF1CF733FF9}" type="slidenum">
              <a:rPr lang="en-US" altLang="en-US" smtClean="0"/>
              <a:pPr fontAlgn="base">
                <a:spcBef>
                  <a:spcPct val="0"/>
                </a:spcBef>
                <a:spcAft>
                  <a:spcPct val="0"/>
                </a:spcAft>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30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F5DE84-C43B-47B5-BDCB-95A4043C41D1}" type="slidenum">
              <a:rPr lang="en-US" altLang="en-US" smtClean="0"/>
              <a:pPr fontAlgn="base">
                <a:spcBef>
                  <a:spcPct val="0"/>
                </a:spcBef>
                <a:spcAft>
                  <a:spcPct val="0"/>
                </a:spcAft>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US" b="1" dirty="0" smtClean="0"/>
              <a:t>Optional take-home activity</a:t>
            </a:r>
          </a:p>
          <a:p>
            <a:pPr eaLnBrk="1" fontAlgn="auto" hangingPunct="1">
              <a:spcBef>
                <a:spcPts val="0"/>
              </a:spcBef>
              <a:spcAft>
                <a:spcPts val="600"/>
              </a:spcAft>
              <a:defRPr/>
            </a:pPr>
            <a:r>
              <a:rPr lang="en-US" dirty="0" smtClean="0"/>
              <a:t>In pairs or small groups, explore one of the following surveys using the internet.</a:t>
            </a:r>
          </a:p>
          <a:p>
            <a:pPr marL="342900" indent="-34290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rPr>
              <a:t>Scottish Health Survey (</a:t>
            </a:r>
            <a:r>
              <a:rPr lang="en-GB" dirty="0" err="1" smtClean="0">
                <a:solidFill>
                  <a:schemeClr val="tx1">
                    <a:lumMod val="85000"/>
                    <a:lumOff val="15000"/>
                  </a:schemeClr>
                </a:solidFill>
              </a:rPr>
              <a:t>SHeS</a:t>
            </a:r>
            <a:r>
              <a:rPr lang="en-GB" dirty="0" smtClean="0">
                <a:solidFill>
                  <a:schemeClr val="tx1">
                    <a:lumMod val="85000"/>
                    <a:lumOff val="15000"/>
                  </a:schemeClr>
                </a:solidFill>
              </a:rPr>
              <a:t>)</a:t>
            </a:r>
          </a:p>
          <a:p>
            <a:pPr marL="342900" indent="-342900" eaLnBrk="1" fontAlgn="auto" hangingPunct="1">
              <a:spcBef>
                <a:spcPts val="0"/>
              </a:spcBef>
              <a:spcAft>
                <a:spcPts val="0"/>
              </a:spcAft>
              <a:buFont typeface="Arial" panose="020B0604020202020204" pitchFamily="34" charset="0"/>
              <a:buChar char="•"/>
              <a:defRPr/>
            </a:pPr>
            <a:r>
              <a:rPr lang="en-GB" dirty="0" smtClean="0"/>
              <a:t>Edinburgh Study of Youth Transitions and Crime</a:t>
            </a:r>
          </a:p>
          <a:p>
            <a:pPr marL="342900" indent="-342900" eaLnBrk="1" fontAlgn="auto" hangingPunct="1">
              <a:spcBef>
                <a:spcPts val="0"/>
              </a:spcBef>
              <a:spcAft>
                <a:spcPts val="0"/>
              </a:spcAft>
              <a:buFont typeface="Arial" panose="020B0604020202020204" pitchFamily="34" charset="0"/>
              <a:buChar char="•"/>
              <a:defRPr/>
            </a:pPr>
            <a:r>
              <a:rPr lang="en-GB" dirty="0" smtClean="0"/>
              <a:t>Understanding Glasgow – the Glasgow Indicators Project</a:t>
            </a:r>
          </a:p>
          <a:p>
            <a:pPr eaLnBrk="1" fontAlgn="auto" hangingPunct="1">
              <a:spcBef>
                <a:spcPts val="0"/>
              </a:spcBef>
              <a:spcAft>
                <a:spcPts val="600"/>
              </a:spcAft>
              <a:defRPr/>
            </a:pPr>
            <a:r>
              <a:rPr lang="en-US" dirty="0" smtClean="0"/>
              <a:t>Prepare a short report or a presentation covering the following questions:</a:t>
            </a:r>
          </a:p>
          <a:p>
            <a:pPr marL="171450" indent="-171450" eaLnBrk="1" fontAlgn="auto" hangingPunct="1">
              <a:spcBef>
                <a:spcPts val="0"/>
              </a:spcBef>
              <a:spcAft>
                <a:spcPts val="600"/>
              </a:spcAft>
              <a:buFontTx/>
              <a:buChar char="-"/>
              <a:defRPr/>
            </a:pPr>
            <a:r>
              <a:rPr lang="en-US" dirty="0" smtClean="0"/>
              <a:t>What are the aims of the survey?</a:t>
            </a:r>
          </a:p>
          <a:p>
            <a:pPr marL="171450" indent="-171450" eaLnBrk="1" fontAlgn="auto" hangingPunct="1">
              <a:spcBef>
                <a:spcPts val="0"/>
              </a:spcBef>
              <a:spcAft>
                <a:spcPts val="600"/>
              </a:spcAft>
              <a:buFontTx/>
              <a:buChar char="-"/>
              <a:defRPr/>
            </a:pPr>
            <a:r>
              <a:rPr lang="en-US" dirty="0" smtClean="0"/>
              <a:t>When was the survey launched and, since then, how many times it has been administered ?</a:t>
            </a:r>
          </a:p>
          <a:p>
            <a:pPr marL="171450" indent="-171450" eaLnBrk="1" fontAlgn="auto" hangingPunct="1">
              <a:spcBef>
                <a:spcPts val="0"/>
              </a:spcBef>
              <a:spcAft>
                <a:spcPts val="600"/>
              </a:spcAft>
              <a:buFontTx/>
              <a:buChar char="-"/>
              <a:defRPr/>
            </a:pPr>
            <a:r>
              <a:rPr lang="en-US" dirty="0" smtClean="0"/>
              <a:t>Who are the participants in this survey (how many? what age groups? Where are they from?)</a:t>
            </a:r>
          </a:p>
          <a:p>
            <a:pPr marL="171450" indent="-171450" eaLnBrk="1" fontAlgn="auto" hangingPunct="1">
              <a:spcBef>
                <a:spcPts val="0"/>
              </a:spcBef>
              <a:spcAft>
                <a:spcPts val="600"/>
              </a:spcAft>
              <a:buFontTx/>
              <a:buChar char="-"/>
              <a:defRPr/>
            </a:pPr>
            <a:r>
              <a:rPr lang="en-US" dirty="0" smtClean="0"/>
              <a:t>What are some of the questions being asked in this survey?</a:t>
            </a:r>
          </a:p>
          <a:p>
            <a:pPr marL="171450" indent="-171450" eaLnBrk="1" fontAlgn="auto" hangingPunct="1">
              <a:spcBef>
                <a:spcPts val="0"/>
              </a:spcBef>
              <a:spcAft>
                <a:spcPts val="600"/>
              </a:spcAft>
              <a:buFontTx/>
              <a:buChar char="-"/>
              <a:defRPr/>
            </a:pPr>
            <a:r>
              <a:rPr lang="en-US" dirty="0" smtClean="0"/>
              <a:t>What are some findings from this survey?</a:t>
            </a:r>
          </a:p>
          <a:p>
            <a:pPr marL="171450" indent="-171450" eaLnBrk="1" fontAlgn="auto" hangingPunct="1">
              <a:spcBef>
                <a:spcPts val="0"/>
              </a:spcBef>
              <a:spcAft>
                <a:spcPts val="0"/>
              </a:spcAft>
              <a:buFontTx/>
              <a:buChar char="-"/>
              <a:defRPr/>
            </a:pPr>
            <a:endParaRPr lang="en-US" dirty="0" smtClean="0"/>
          </a:p>
          <a:p>
            <a:pPr eaLnBrk="1" fontAlgn="auto" hangingPunct="1">
              <a:spcBef>
                <a:spcPts val="0"/>
              </a:spcBef>
              <a:spcAft>
                <a:spcPts val="0"/>
              </a:spcAft>
              <a:defRPr/>
            </a:pPr>
            <a:endParaRPr lang="en-GB"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163A19-D193-41CF-AABD-80E52887B7EB}"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GB" dirty="0" smtClean="0"/>
              <a:t>Source: https://www2.gov.scot/Topics/Statistics/Browse/Crime-Justice/crime-and-justice-survey</a:t>
            </a:r>
          </a:p>
          <a:p>
            <a:pPr eaLnBrk="1" fontAlgn="auto" hangingPunct="1">
              <a:spcBef>
                <a:spcPts val="0"/>
              </a:spcBef>
              <a:spcAft>
                <a:spcPts val="600"/>
              </a:spcAft>
              <a:defRPr/>
            </a:pPr>
            <a:endParaRPr lang="en-GB" dirty="0" smtClean="0">
              <a:solidFill>
                <a:schemeClr val="tx1">
                  <a:lumMod val="85000"/>
                  <a:lumOff val="15000"/>
                </a:schemeClr>
              </a:solidFill>
              <a:cs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126BF5-35F0-4BF5-84E2-A62A336058BC}"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GB" b="1" dirty="0" smtClean="0"/>
              <a:t>Did you know:</a:t>
            </a:r>
          </a:p>
          <a:p>
            <a:pPr marL="171450" indent="-17145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cs typeface="Arial" panose="020B0604020202020204" pitchFamily="34" charset="0"/>
              </a:rPr>
              <a:t>The </a:t>
            </a:r>
            <a:r>
              <a:rPr lang="en-GB" dirty="0" smtClean="0"/>
              <a:t>Edinburgh Study of Youth Transitions &amp; Crime is managed by the University of Edinburgh Law School</a:t>
            </a:r>
            <a:endParaRPr lang="en-GB" dirty="0" smtClean="0">
              <a:solidFill>
                <a:schemeClr val="tx1">
                  <a:lumMod val="85000"/>
                  <a:lumOff val="15000"/>
                </a:schemeClr>
              </a:solidFill>
              <a:cs typeface="Arial" panose="020B0604020202020204" pitchFamily="34" charset="0"/>
            </a:endParaRPr>
          </a:p>
          <a:p>
            <a:pPr eaLnBrk="1" fontAlgn="auto" hangingPunct="1">
              <a:spcBef>
                <a:spcPts val="0"/>
              </a:spcBef>
              <a:spcAft>
                <a:spcPts val="600"/>
              </a:spcAft>
              <a:buFont typeface="Arial" panose="020B0604020202020204" pitchFamily="34" charset="0"/>
              <a:buNone/>
              <a:defRPr/>
            </a:pPr>
            <a:r>
              <a:rPr lang="en-GB" b="1" dirty="0" smtClean="0"/>
              <a:t>Ideas for discussion:</a:t>
            </a:r>
          </a:p>
          <a:p>
            <a:pPr marL="171450" indent="-171450" eaLnBrk="1" fontAlgn="auto" hangingPunct="1">
              <a:spcBef>
                <a:spcPts val="0"/>
              </a:spcBef>
              <a:spcAft>
                <a:spcPts val="600"/>
              </a:spcAft>
              <a:buFont typeface="Arial" panose="020B0604020202020204" pitchFamily="34" charset="0"/>
              <a:buChar char="•"/>
              <a:defRPr/>
            </a:pPr>
            <a:r>
              <a:rPr lang="en-GB" dirty="0" smtClean="0"/>
              <a:t>The study surveyed a sample of young people in Edinburgh. In your opinion, what are the pros and cons of sampling only in Edinburgh?</a:t>
            </a:r>
          </a:p>
          <a:p>
            <a:pPr marL="171450" indent="-171450" eaLnBrk="1" fontAlgn="auto" hangingPunct="1">
              <a:spcBef>
                <a:spcPts val="0"/>
              </a:spcBef>
              <a:spcAft>
                <a:spcPts val="600"/>
              </a:spcAft>
              <a:buFont typeface="Arial" panose="020B0604020202020204" pitchFamily="34" charset="0"/>
              <a:buChar char="•"/>
              <a:defRPr/>
            </a:pPr>
            <a:r>
              <a:rPr lang="en-GB" dirty="0" smtClean="0"/>
              <a:t>And, what are the pros and cons of conducting a longitudinal cohort study?</a:t>
            </a:r>
          </a:p>
          <a:p>
            <a:pPr eaLnBrk="1" fontAlgn="auto" hangingPunct="1">
              <a:spcBef>
                <a:spcPts val="0"/>
              </a:spcBef>
              <a:spcAft>
                <a:spcPts val="600"/>
              </a:spcAft>
              <a:buFont typeface="Arial" panose="020B0604020202020204" pitchFamily="34" charset="0"/>
              <a:buNone/>
              <a:defRPr/>
            </a:pPr>
            <a:r>
              <a:rPr lang="en-GB" b="1" dirty="0" smtClean="0">
                <a:solidFill>
                  <a:schemeClr val="tx1">
                    <a:lumMod val="85000"/>
                    <a:lumOff val="15000"/>
                  </a:schemeClr>
                </a:solidFill>
                <a:cs typeface="Arial" panose="020B0604020202020204" pitchFamily="34" charset="0"/>
              </a:rPr>
              <a:t>Video</a:t>
            </a:r>
            <a:r>
              <a:rPr lang="en-GB" dirty="0" smtClean="0">
                <a:solidFill>
                  <a:schemeClr val="tx1">
                    <a:lumMod val="85000"/>
                    <a:lumOff val="15000"/>
                  </a:schemeClr>
                </a:solidFill>
                <a:cs typeface="Arial" panose="020B0604020202020204" pitchFamily="34" charset="0"/>
              </a:rPr>
              <a:t>: </a:t>
            </a:r>
            <a:r>
              <a:rPr lang="en-GB" dirty="0" smtClean="0">
                <a:hlinkClick r:id="rId3"/>
              </a:rPr>
              <a:t>https://media.ed.ac.uk/media/1_5uv4o62d</a:t>
            </a:r>
          </a:p>
          <a:p>
            <a:pPr eaLnBrk="1" fontAlgn="auto" hangingPunct="1">
              <a:spcBef>
                <a:spcPts val="0"/>
              </a:spcBef>
              <a:spcAft>
                <a:spcPts val="600"/>
              </a:spcAft>
              <a:buFont typeface="Arial" panose="020B0604020202020204" pitchFamily="34" charset="0"/>
              <a:buNone/>
              <a:defRPr/>
            </a:pPr>
            <a:endParaRPr lang="en-GB" dirty="0" smtClean="0"/>
          </a:p>
          <a:p>
            <a:pPr eaLnBrk="1" fontAlgn="auto" hangingPunct="1">
              <a:spcBef>
                <a:spcPts val="0"/>
              </a:spcBef>
              <a:spcAft>
                <a:spcPts val="600"/>
              </a:spcAft>
              <a:buFont typeface="Arial" panose="020B0604020202020204" pitchFamily="34" charset="0"/>
              <a:buNone/>
              <a:defRPr/>
            </a:pPr>
            <a:endParaRPr lang="en-GB" dirty="0" smtClean="0">
              <a:solidFill>
                <a:schemeClr val="tx1">
                  <a:lumMod val="85000"/>
                  <a:lumOff val="15000"/>
                </a:schemeClr>
              </a:solidFill>
              <a:cs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9CA2DB-E92E-4562-AB44-4C2762D187F8}"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buFont typeface="Arial" panose="020B0604020202020204" pitchFamily="34" charset="0"/>
              <a:buNone/>
              <a:defRPr/>
            </a:pPr>
            <a:r>
              <a:rPr lang="en-GB" b="1" dirty="0" smtClean="0"/>
              <a:t>Ideas for discussion:</a:t>
            </a:r>
          </a:p>
          <a:p>
            <a:pPr marL="171450" indent="-171450" eaLnBrk="1" fontAlgn="auto" hangingPunct="1">
              <a:spcBef>
                <a:spcPts val="0"/>
              </a:spcBef>
              <a:spcAft>
                <a:spcPts val="600"/>
              </a:spcAft>
              <a:buFont typeface="Arial" panose="020B0604020202020204" pitchFamily="34" charset="0"/>
              <a:buChar char="•"/>
              <a:defRPr/>
            </a:pPr>
            <a:r>
              <a:rPr lang="en-GB" dirty="0" smtClean="0"/>
              <a:t>What can explain the drop in crime rate between 2008 and 2018?</a:t>
            </a:r>
          </a:p>
          <a:p>
            <a:pPr eaLnBrk="1" fontAlgn="auto" hangingPunct="1">
              <a:spcBef>
                <a:spcPts val="0"/>
              </a:spcBef>
              <a:spcAft>
                <a:spcPts val="600"/>
              </a:spcAft>
              <a:buFont typeface="Arial" panose="020B0604020202020204" pitchFamily="34" charset="0"/>
              <a:buNone/>
              <a:defRPr/>
            </a:pPr>
            <a:r>
              <a:rPr lang="en-GB" dirty="0" smtClean="0"/>
              <a:t>Source: Scottish Government (2018). Scottish Crime and Justice Survey 2017/18: Main Findings. </a:t>
            </a:r>
            <a:r>
              <a:rPr lang="en-GB" dirty="0" smtClean="0">
                <a:hlinkClick r:id="rId3"/>
              </a:rPr>
              <a:t>https://www.gov.scot/binaries/content/documents/govscot/publications/statistics/2019/03/scottish-crime-justice-survey-2017-18-main-findings/documents/scottish-crime-justice-survey-2017-18-main-findings/scottish-crime-justice-survey-2017-18-main-findings/govscot%3Adocument/scottish-crime-justice-survey-2017-18-main-findings.pdf</a:t>
            </a:r>
            <a:r>
              <a:rPr lang="en-GB" dirty="0" smtClean="0"/>
              <a:t> (accessed 20 August 2019)</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3D6F78-FA31-4D15-A0AA-90BDFDE8F2DA}"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b="1" smtClean="0"/>
              <a:t>TEACHER NOTES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535493-B957-4136-849E-F0397B0CEA6C}" type="slidenum">
              <a:rPr lang="en-US" altLang="en-US" smtClean="0"/>
              <a:pPr fontAlgn="base">
                <a:spcBef>
                  <a:spcPct val="0"/>
                </a:spcBef>
                <a:spcAft>
                  <a:spcPct val="0"/>
                </a:spcAft>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GB" b="1" dirty="0" smtClean="0"/>
              <a:t>Did you know:</a:t>
            </a:r>
          </a:p>
          <a:p>
            <a:pPr marL="171450" indent="-17145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cs typeface="Arial" panose="020B0604020202020204" pitchFamily="34" charset="0"/>
              </a:rPr>
              <a:t>Only 39% of violent offences were reported to the police in 2017/18</a:t>
            </a:r>
          </a:p>
          <a:p>
            <a:pPr marL="171450" indent="-17145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cs typeface="Arial" panose="020B0604020202020204" pitchFamily="34" charset="0"/>
              </a:rPr>
              <a:t>Only 34% of property crimes were reported to the police in 2017/18</a:t>
            </a:r>
          </a:p>
          <a:p>
            <a:pPr eaLnBrk="1" fontAlgn="auto" hangingPunct="1">
              <a:spcBef>
                <a:spcPts val="0"/>
              </a:spcBef>
              <a:spcAft>
                <a:spcPts val="600"/>
              </a:spcAft>
              <a:buFont typeface="Arial" panose="020B0604020202020204" pitchFamily="34" charset="0"/>
              <a:buNone/>
              <a:defRPr/>
            </a:pPr>
            <a:r>
              <a:rPr lang="en-GB" b="1" dirty="0" smtClean="0">
                <a:solidFill>
                  <a:schemeClr val="tx1">
                    <a:lumMod val="85000"/>
                    <a:lumOff val="15000"/>
                  </a:schemeClr>
                </a:solidFill>
                <a:cs typeface="Arial" panose="020B0604020202020204" pitchFamily="34" charset="0"/>
              </a:rPr>
              <a:t>Ideas for discussion:</a:t>
            </a:r>
          </a:p>
          <a:p>
            <a:pPr marL="171450" indent="-17145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cs typeface="Arial" panose="020B0604020202020204" pitchFamily="34" charset="0"/>
              </a:rPr>
              <a:t>What could be the reasons for some crimes not being reported to the police?</a:t>
            </a:r>
          </a:p>
          <a:p>
            <a:pPr marL="171450" indent="-171450" eaLnBrk="1" fontAlgn="auto" hangingPunct="1">
              <a:spcBef>
                <a:spcPts val="0"/>
              </a:spcBef>
              <a:spcAft>
                <a:spcPts val="600"/>
              </a:spcAft>
              <a:buFont typeface="Arial" panose="020B0604020202020204" pitchFamily="34" charset="0"/>
              <a:buChar char="•"/>
              <a:defRPr/>
            </a:pPr>
            <a:r>
              <a:rPr lang="en-GB" dirty="0" smtClean="0">
                <a:solidFill>
                  <a:schemeClr val="tx1">
                    <a:lumMod val="85000"/>
                    <a:lumOff val="15000"/>
                  </a:schemeClr>
                </a:solidFill>
                <a:cs typeface="Arial" panose="020B0604020202020204" pitchFamily="34" charset="0"/>
              </a:rPr>
              <a:t>In your opinion, are some people more likely to report crime to the police than others?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870E1F-1B72-4D5B-A7B7-DE141819D094}"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GB" b="1" dirty="0" smtClean="0"/>
              <a:t>Ideas for discussion:</a:t>
            </a:r>
          </a:p>
          <a:p>
            <a:pPr marL="171450" indent="-171450" eaLnBrk="1" fontAlgn="auto" hangingPunct="1">
              <a:spcBef>
                <a:spcPts val="0"/>
              </a:spcBef>
              <a:spcAft>
                <a:spcPts val="600"/>
              </a:spcAft>
              <a:buFont typeface="Arial" panose="020B0604020202020204" pitchFamily="34" charset="0"/>
              <a:buChar char="•"/>
              <a:defRPr/>
            </a:pPr>
            <a:r>
              <a:rPr lang="en-GB" dirty="0" smtClean="0"/>
              <a:t>In your opinion, why are young adults more likely to experience violent crime than any other age group?</a:t>
            </a:r>
          </a:p>
          <a:p>
            <a:pPr eaLnBrk="1" fontAlgn="auto" hangingPunct="1">
              <a:lnSpc>
                <a:spcPts val="2400"/>
              </a:lnSpc>
              <a:spcBef>
                <a:spcPts val="0"/>
              </a:spcBef>
              <a:spcAft>
                <a:spcPts val="0"/>
              </a:spcAft>
              <a:defRPr/>
            </a:pPr>
            <a:r>
              <a:rPr lang="en-GB" dirty="0" smtClean="0"/>
              <a:t>Source: Scottish Government (2018). Scottish Crime and Justice Survey 2017/18: Main Findings. https://bit.ly/33WpWTf (accessed 12</a:t>
            </a:r>
            <a:r>
              <a:rPr lang="en-GB" baseline="30000" dirty="0" smtClean="0"/>
              <a:t>th</a:t>
            </a:r>
            <a:r>
              <a:rPr lang="en-GB" dirty="0" smtClean="0"/>
              <a:t> August 2019)</a:t>
            </a:r>
            <a:endParaRPr lang="en-GB" sz="2000" dirty="0" smtClean="0"/>
          </a:p>
          <a:p>
            <a:pPr eaLnBrk="1" fontAlgn="auto" hangingPunct="1">
              <a:spcBef>
                <a:spcPts val="0"/>
              </a:spcBef>
              <a:spcAft>
                <a:spcPts val="600"/>
              </a:spcAft>
              <a:defRPr/>
            </a:pPr>
            <a:endParaRPr lang="en-GB" b="1"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5CA778-9504-4E9C-8FE7-11BA667DB876}"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0"/>
              </a:spcAft>
              <a:defRPr/>
            </a:pPr>
            <a:r>
              <a:rPr lang="en-GB" b="1" dirty="0" smtClean="0"/>
              <a:t>TEACHER NOTES</a:t>
            </a:r>
          </a:p>
          <a:p>
            <a:pPr eaLnBrk="1" fontAlgn="auto" hangingPunct="1">
              <a:spcBef>
                <a:spcPts val="0"/>
              </a:spcBef>
              <a:spcAft>
                <a:spcPts val="600"/>
              </a:spcAft>
              <a:defRPr/>
            </a:pPr>
            <a:r>
              <a:rPr lang="en-GB" b="1" dirty="0" smtClean="0"/>
              <a:t>Ideas for discussion:</a:t>
            </a:r>
          </a:p>
          <a:p>
            <a:pPr marL="171450" indent="-171450" eaLnBrk="1" fontAlgn="auto" hangingPunct="1">
              <a:spcBef>
                <a:spcPts val="0"/>
              </a:spcBef>
              <a:spcAft>
                <a:spcPts val="600"/>
              </a:spcAft>
              <a:buFont typeface="Arial" panose="020B0604020202020204" pitchFamily="34" charset="0"/>
              <a:buChar char="•"/>
              <a:defRPr/>
            </a:pPr>
            <a:r>
              <a:rPr lang="en-GB" dirty="0" smtClean="0"/>
              <a:t>In your opinion, why are young adults more likely to experience violent crime than any other age group?</a:t>
            </a:r>
          </a:p>
          <a:p>
            <a:pPr eaLnBrk="1" fontAlgn="auto" hangingPunct="1">
              <a:lnSpc>
                <a:spcPts val="2400"/>
              </a:lnSpc>
              <a:spcBef>
                <a:spcPts val="0"/>
              </a:spcBef>
              <a:spcAft>
                <a:spcPts val="0"/>
              </a:spcAft>
              <a:defRPr/>
            </a:pPr>
            <a:r>
              <a:rPr lang="en-GB" dirty="0" smtClean="0"/>
              <a:t>Source: Scottish Government (2018). Scottish Crime and Justice Survey 2017/18: Main Findings. https://bit.ly/33WpWTf (accessed 12</a:t>
            </a:r>
            <a:r>
              <a:rPr lang="en-GB" baseline="30000" dirty="0" smtClean="0"/>
              <a:t>th</a:t>
            </a:r>
            <a:r>
              <a:rPr lang="en-GB" dirty="0" smtClean="0"/>
              <a:t> August 2019)</a:t>
            </a:r>
            <a:endParaRPr lang="en-GB" sz="2000"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046EC5-CA3E-4935-A911-5499591BEDC9}"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E67AE"/>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10638" y="5102225"/>
            <a:ext cx="27876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5E16458-6AB0-4A42-B20D-9F203B209025}"/>
              </a:ext>
            </a:extLst>
          </p:cNvPr>
          <p:cNvSpPr>
            <a:spLocks noGrp="1"/>
          </p:cNvSpPr>
          <p:nvPr>
            <p:ph type="ctrTitle"/>
          </p:nvPr>
        </p:nvSpPr>
        <p:spPr>
          <a:xfrm>
            <a:off x="356392" y="628603"/>
            <a:ext cx="11602246" cy="2387600"/>
          </a:xfrm>
        </p:spPr>
        <p:txBody>
          <a:bodyPr anchor="b"/>
          <a:lstStyle>
            <a:lvl1pPr algn="l">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6A829B2-AC50-3E4F-879D-5735421C18B1}"/>
              </a:ext>
            </a:extLst>
          </p:cNvPr>
          <p:cNvSpPr>
            <a:spLocks noGrp="1"/>
          </p:cNvSpPr>
          <p:nvPr>
            <p:ph type="subTitle" idx="1"/>
          </p:nvPr>
        </p:nvSpPr>
        <p:spPr>
          <a:xfrm>
            <a:off x="356392" y="3602038"/>
            <a:ext cx="6326630" cy="1655762"/>
          </a:xfrm>
        </p:spPr>
        <p:txBody>
          <a:bodyPr/>
          <a:lstStyle>
            <a:lvl1pPr marL="0" indent="0" algn="l">
              <a:buNone/>
              <a:defRPr sz="2400">
                <a:solidFill>
                  <a:schemeClr val="bg1">
                    <a:alpha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9887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1DCDC8-24EF-8742-86C0-F147FB72B2BB}"/>
              </a:ext>
            </a:extLst>
          </p:cNvPr>
          <p:cNvSpPr/>
          <p:nvPr userDrawn="1"/>
        </p:nvSpPr>
        <p:spPr>
          <a:xfrm>
            <a:off x="0" y="0"/>
            <a:ext cx="12192000" cy="1219200"/>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7913" y="155575"/>
            <a:ext cx="1990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0">
            <a:extLst>
              <a:ext uri="{FF2B5EF4-FFF2-40B4-BE49-F238E27FC236}">
                <a16:creationId xmlns:a16="http://schemas.microsoft.com/office/drawing/2014/main" id="{D400C693-1F5B-CF46-9639-54C8FF49CEFA}"/>
              </a:ext>
            </a:extLst>
          </p:cNvPr>
          <p:cNvSpPr>
            <a:spLocks noGrp="1"/>
          </p:cNvSpPr>
          <p:nvPr>
            <p:ph type="body" sz="quarter" idx="10"/>
          </p:nvPr>
        </p:nvSpPr>
        <p:spPr>
          <a:xfrm>
            <a:off x="356392" y="407615"/>
            <a:ext cx="7006432" cy="540651"/>
          </a:xfrm>
        </p:spPr>
        <p:txBody>
          <a:bodyPr lIns="0" rIns="90000">
            <a:noAutofit/>
          </a:bodyPr>
          <a:lstStyle>
            <a:lvl1pPr marL="0" indent="0" algn="l" defTabSz="914400" rtl="0" eaLnBrk="1" latinLnBrk="0" hangingPunct="1">
              <a:buNone/>
              <a:defRPr lang="en-US" sz="32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smtClean="0"/>
              <a:t>Edit Master text styles</a:t>
            </a:r>
          </a:p>
        </p:txBody>
      </p:sp>
      <p:sp>
        <p:nvSpPr>
          <p:cNvPr id="21" name="Text Placeholder 38">
            <a:extLst>
              <a:ext uri="{FF2B5EF4-FFF2-40B4-BE49-F238E27FC236}">
                <a16:creationId xmlns:a16="http://schemas.microsoft.com/office/drawing/2014/main" id="{CDB7F190-90D3-5C4E-8CF1-C81437EA18C6}"/>
              </a:ext>
            </a:extLst>
          </p:cNvPr>
          <p:cNvSpPr>
            <a:spLocks noGrp="1"/>
          </p:cNvSpPr>
          <p:nvPr>
            <p:ph type="body" sz="quarter" idx="15"/>
          </p:nvPr>
        </p:nvSpPr>
        <p:spPr>
          <a:xfrm>
            <a:off x="356392" y="1463304"/>
            <a:ext cx="11602246" cy="4729534"/>
          </a:xfrm>
          <a:noFill/>
        </p:spPr>
        <p:txBody>
          <a:bodyPr lIns="0" rIns="0"/>
          <a:lstStyle>
            <a:lvl1pPr marL="0" indent="0">
              <a:buNone/>
              <a:defRPr sz="3200" b="1">
                <a:solidFill>
                  <a:srgbClr val="242E5C"/>
                </a:solidFill>
                <a:latin typeface="Arial" panose="020B0604020202020204" pitchFamily="34" charset="0"/>
                <a:cs typeface="Arial" panose="020B0604020202020204" pitchFamily="34" charset="0"/>
              </a:defRPr>
            </a:lvl1pPr>
            <a:lvl2pPr marL="0" indent="0">
              <a:lnSpc>
                <a:spcPct val="120000"/>
              </a:lnSpc>
              <a:buNone/>
              <a:defRPr sz="1800" b="1">
                <a:solidFill>
                  <a:schemeClr val="tx1">
                    <a:lumMod val="85000"/>
                    <a:lumOff val="15000"/>
                  </a:schemeClr>
                </a:solidFill>
                <a:latin typeface="Arial" panose="020B0604020202020204" pitchFamily="34" charset="0"/>
                <a:cs typeface="Arial" panose="020B0604020202020204" pitchFamily="34" charset="0"/>
              </a:defRPr>
            </a:lvl2pPr>
            <a:lvl3pPr marL="914400"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6" name="Date Placeholder 4">
            <a:extLst>
              <a:ext uri="{FF2B5EF4-FFF2-40B4-BE49-F238E27FC236}">
                <a16:creationId xmlns:a16="http://schemas.microsoft.com/office/drawing/2014/main" id="{EE35153A-8EA8-DF4C-B32B-406C21AC23A3}"/>
              </a:ext>
            </a:extLst>
          </p:cNvPr>
          <p:cNvSpPr>
            <a:spLocks noGrp="1"/>
          </p:cNvSpPr>
          <p:nvPr>
            <p:ph type="dt" sz="half" idx="16"/>
          </p:nvPr>
        </p:nvSpPr>
        <p:spPr>
          <a:xfrm>
            <a:off x="355600"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7AC31DD3-F80E-4018-B3F9-7864552CC8D5}" type="datetime1">
              <a:rPr lang="en-GB"/>
              <a:pPr>
                <a:defRPr/>
              </a:pPr>
              <a:t>19/09/2019</a:t>
            </a:fld>
            <a:endParaRPr lang="en-US" dirty="0"/>
          </a:p>
        </p:txBody>
      </p:sp>
      <p:sp>
        <p:nvSpPr>
          <p:cNvPr id="7" name="Footer Placeholder 5">
            <a:extLst>
              <a:ext uri="{FF2B5EF4-FFF2-40B4-BE49-F238E27FC236}">
                <a16:creationId xmlns:a16="http://schemas.microsoft.com/office/drawing/2014/main" id="{95124F7B-A10A-D643-870C-BCE0CCA9BF2E}"/>
              </a:ext>
            </a:extLst>
          </p:cNvPr>
          <p:cNvSpPr>
            <a:spLocks noGrp="1"/>
          </p:cNvSpPr>
          <p:nvPr>
            <p:ph type="ftr" sz="quarter" idx="17"/>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8" name="Slide Number Placeholder 6">
            <a:extLst>
              <a:ext uri="{FF2B5EF4-FFF2-40B4-BE49-F238E27FC236}">
                <a16:creationId xmlns:a16="http://schemas.microsoft.com/office/drawing/2014/main" id="{25A4B396-E3BB-2247-9F3F-D178A74AC615}"/>
              </a:ext>
            </a:extLst>
          </p:cNvPr>
          <p:cNvSpPr>
            <a:spLocks noGrp="1"/>
          </p:cNvSpPr>
          <p:nvPr>
            <p:ph type="sldNum" sz="quarter" idx="18"/>
          </p:nvPr>
        </p:nvSpPr>
        <p:spPr>
          <a:xfrm>
            <a:off x="9215438"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C23D62E1-3693-45F2-BCCE-E2781E15130A}" type="slidenum">
              <a:rPr lang="en-US"/>
              <a:pPr>
                <a:defRPr/>
              </a:pPr>
              <a:t>‹#›</a:t>
            </a:fld>
            <a:endParaRPr lang="en-US" dirty="0"/>
          </a:p>
        </p:txBody>
      </p:sp>
    </p:spTree>
    <p:extLst>
      <p:ext uri="{BB962C8B-B14F-4D97-AF65-F5344CB8AC3E}">
        <p14:creationId xmlns:p14="http://schemas.microsoft.com/office/powerpoint/2010/main" val="12063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DCDC8-24EF-8742-86C0-F147FB72B2BB}"/>
              </a:ext>
            </a:extLst>
          </p:cNvPr>
          <p:cNvSpPr/>
          <p:nvPr userDrawn="1"/>
        </p:nvSpPr>
        <p:spPr>
          <a:xfrm>
            <a:off x="0" y="0"/>
            <a:ext cx="12192000" cy="1219200"/>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7913" y="155575"/>
            <a:ext cx="1990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38">
            <a:extLst>
              <a:ext uri="{FF2B5EF4-FFF2-40B4-BE49-F238E27FC236}">
                <a16:creationId xmlns:a16="http://schemas.microsoft.com/office/drawing/2014/main" id="{24A54122-8EF4-2042-8400-3989D59DBA0F}"/>
              </a:ext>
            </a:extLst>
          </p:cNvPr>
          <p:cNvSpPr>
            <a:spLocks noGrp="1"/>
          </p:cNvSpPr>
          <p:nvPr>
            <p:ph type="body" sz="quarter" idx="15"/>
          </p:nvPr>
        </p:nvSpPr>
        <p:spPr>
          <a:xfrm>
            <a:off x="6230938" y="1463304"/>
            <a:ext cx="5727700" cy="4729534"/>
          </a:xfrm>
          <a:noFill/>
        </p:spPr>
        <p:txBody>
          <a:bodyPr lIns="0" rIns="0"/>
          <a:lstStyle>
            <a:lvl1pPr marL="0" indent="0">
              <a:buNone/>
              <a:defRPr sz="3200" b="1">
                <a:solidFill>
                  <a:srgbClr val="242E5C"/>
                </a:solidFill>
                <a:latin typeface="Arial" panose="020B0604020202020204" pitchFamily="34" charset="0"/>
                <a:cs typeface="Arial" panose="020B0604020202020204" pitchFamily="34" charset="0"/>
              </a:defRPr>
            </a:lvl1pPr>
            <a:lvl2pPr marL="0" indent="0">
              <a:lnSpc>
                <a:spcPct val="120000"/>
              </a:lnSpc>
              <a:buNone/>
              <a:defRPr sz="1800" b="1">
                <a:solidFill>
                  <a:schemeClr val="tx1">
                    <a:lumMod val="85000"/>
                    <a:lumOff val="15000"/>
                  </a:schemeClr>
                </a:solidFill>
                <a:latin typeface="Arial" panose="020B0604020202020204" pitchFamily="34" charset="0"/>
                <a:cs typeface="Arial" panose="020B0604020202020204" pitchFamily="34" charset="0"/>
              </a:defRPr>
            </a:lvl2pPr>
            <a:lvl3pPr marL="914400"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8" name="Text Placeholder 38">
            <a:extLst>
              <a:ext uri="{FF2B5EF4-FFF2-40B4-BE49-F238E27FC236}">
                <a16:creationId xmlns:a16="http://schemas.microsoft.com/office/drawing/2014/main" id="{D2A401BB-4B50-A441-B555-A9BC360EDD5C}"/>
              </a:ext>
            </a:extLst>
          </p:cNvPr>
          <p:cNvSpPr>
            <a:spLocks noGrp="1"/>
          </p:cNvSpPr>
          <p:nvPr>
            <p:ph type="body" sz="quarter" idx="16"/>
          </p:nvPr>
        </p:nvSpPr>
        <p:spPr>
          <a:xfrm>
            <a:off x="356392" y="1463304"/>
            <a:ext cx="5626896" cy="4729534"/>
          </a:xfrm>
          <a:noFill/>
        </p:spPr>
        <p:txBody>
          <a:bodyPr lIns="0" rIns="0"/>
          <a:lstStyle>
            <a:lvl1pPr marL="0" indent="0">
              <a:buNone/>
              <a:defRPr sz="3200" b="1">
                <a:solidFill>
                  <a:srgbClr val="242E5C"/>
                </a:solidFill>
                <a:latin typeface="Arial" panose="020B0604020202020204" pitchFamily="34" charset="0"/>
                <a:cs typeface="Arial" panose="020B0604020202020204" pitchFamily="34" charset="0"/>
              </a:defRPr>
            </a:lvl1pPr>
            <a:lvl2pPr marL="0" indent="0">
              <a:lnSpc>
                <a:spcPct val="120000"/>
              </a:lnSpc>
              <a:buNone/>
              <a:defRPr sz="1800" b="1">
                <a:solidFill>
                  <a:schemeClr val="tx1">
                    <a:lumMod val="85000"/>
                    <a:lumOff val="15000"/>
                  </a:schemeClr>
                </a:solidFill>
                <a:latin typeface="Arial" panose="020B0604020202020204" pitchFamily="34" charset="0"/>
                <a:cs typeface="Arial" panose="020B0604020202020204" pitchFamily="34" charset="0"/>
              </a:defRPr>
            </a:lvl2pPr>
            <a:lvl3pPr marL="914400"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12" name="Text Placeholder 20">
            <a:extLst>
              <a:ext uri="{FF2B5EF4-FFF2-40B4-BE49-F238E27FC236}">
                <a16:creationId xmlns:a16="http://schemas.microsoft.com/office/drawing/2014/main" id="{470FC8DF-8258-034B-B83E-3A00116ADBFB}"/>
              </a:ext>
            </a:extLst>
          </p:cNvPr>
          <p:cNvSpPr>
            <a:spLocks noGrp="1"/>
          </p:cNvSpPr>
          <p:nvPr>
            <p:ph type="body" sz="quarter" idx="10"/>
          </p:nvPr>
        </p:nvSpPr>
        <p:spPr>
          <a:xfrm>
            <a:off x="356392" y="407615"/>
            <a:ext cx="7006432" cy="540651"/>
          </a:xfrm>
        </p:spPr>
        <p:txBody>
          <a:bodyPr lIns="0" rIns="90000">
            <a:noAutofit/>
          </a:bodyPr>
          <a:lstStyle>
            <a:lvl1pPr marL="0" indent="0" algn="l" defTabSz="914400" rtl="0" eaLnBrk="1" latinLnBrk="0" hangingPunct="1">
              <a:buNone/>
              <a:defRPr lang="en-US" sz="32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smtClean="0"/>
              <a:t>Edit Master text styles</a:t>
            </a:r>
          </a:p>
        </p:txBody>
      </p:sp>
      <p:sp>
        <p:nvSpPr>
          <p:cNvPr id="7" name="Date Placeholder 4">
            <a:extLst>
              <a:ext uri="{FF2B5EF4-FFF2-40B4-BE49-F238E27FC236}">
                <a16:creationId xmlns:a16="http://schemas.microsoft.com/office/drawing/2014/main" id="{9F8603DF-F26E-5040-BD6A-D26C5C8241DD}"/>
              </a:ext>
            </a:extLst>
          </p:cNvPr>
          <p:cNvSpPr>
            <a:spLocks noGrp="1"/>
          </p:cNvSpPr>
          <p:nvPr>
            <p:ph type="dt" sz="half" idx="17"/>
          </p:nvPr>
        </p:nvSpPr>
        <p:spPr>
          <a:xfrm>
            <a:off x="355600"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6008A119-D02C-42BE-A75D-1250E79BC175}" type="datetime1">
              <a:rPr lang="en-GB"/>
              <a:pPr>
                <a:defRPr/>
              </a:pPr>
              <a:t>19/09/2019</a:t>
            </a:fld>
            <a:endParaRPr lang="en-US" dirty="0"/>
          </a:p>
        </p:txBody>
      </p:sp>
      <p:sp>
        <p:nvSpPr>
          <p:cNvPr id="9" name="Footer Placeholder 5">
            <a:extLst>
              <a:ext uri="{FF2B5EF4-FFF2-40B4-BE49-F238E27FC236}">
                <a16:creationId xmlns:a16="http://schemas.microsoft.com/office/drawing/2014/main" id="{0D94D234-71AE-2142-B3EB-142B513D719E}"/>
              </a:ext>
            </a:extLst>
          </p:cNvPr>
          <p:cNvSpPr>
            <a:spLocks noGrp="1"/>
          </p:cNvSpPr>
          <p:nvPr>
            <p:ph type="ftr" sz="quarter" idx="18"/>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10" name="Slide Number Placeholder 6">
            <a:extLst>
              <a:ext uri="{FF2B5EF4-FFF2-40B4-BE49-F238E27FC236}">
                <a16:creationId xmlns:a16="http://schemas.microsoft.com/office/drawing/2014/main" id="{87B6CCA3-5BA4-C147-8FE0-4DD2B5F48F16}"/>
              </a:ext>
            </a:extLst>
          </p:cNvPr>
          <p:cNvSpPr>
            <a:spLocks noGrp="1"/>
          </p:cNvSpPr>
          <p:nvPr>
            <p:ph type="sldNum" sz="quarter" idx="19"/>
          </p:nvPr>
        </p:nvSpPr>
        <p:spPr>
          <a:xfrm>
            <a:off x="9215438"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23F48947-2B4D-40EC-BB5A-AEE25D61FE00}" type="slidenum">
              <a:rPr lang="en-US"/>
              <a:pPr>
                <a:defRPr/>
              </a:pPr>
              <a:t>‹#›</a:t>
            </a:fld>
            <a:endParaRPr lang="en-US" dirty="0"/>
          </a:p>
        </p:txBody>
      </p:sp>
    </p:spTree>
    <p:extLst>
      <p:ext uri="{BB962C8B-B14F-4D97-AF65-F5344CB8AC3E}">
        <p14:creationId xmlns:p14="http://schemas.microsoft.com/office/powerpoint/2010/main" val="358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Imag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DCDC8-24EF-8742-86C0-F147FB72B2BB}"/>
              </a:ext>
            </a:extLst>
          </p:cNvPr>
          <p:cNvSpPr/>
          <p:nvPr userDrawn="1"/>
        </p:nvSpPr>
        <p:spPr>
          <a:xfrm>
            <a:off x="0" y="0"/>
            <a:ext cx="12192000" cy="1219200"/>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7913" y="155575"/>
            <a:ext cx="1990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2">
            <a:extLst>
              <a:ext uri="{FF2B5EF4-FFF2-40B4-BE49-F238E27FC236}">
                <a16:creationId xmlns:a16="http://schemas.microsoft.com/office/drawing/2014/main" id="{FC3123B6-45CC-D243-B68C-D69AD034A0B8}"/>
              </a:ext>
            </a:extLst>
          </p:cNvPr>
          <p:cNvSpPr>
            <a:spLocks noGrp="1"/>
          </p:cNvSpPr>
          <p:nvPr>
            <p:ph type="pic" sz="quarter" idx="14"/>
          </p:nvPr>
        </p:nvSpPr>
        <p:spPr>
          <a:xfrm>
            <a:off x="356392" y="1463304"/>
            <a:ext cx="5626896" cy="4718835"/>
          </a:xfrm>
          <a:prstGeom prst="roundRect">
            <a:avLst>
              <a:gd name="adj" fmla="val 1422"/>
            </a:avLst>
          </a:prstGeom>
          <a:noFill/>
        </p:spPr>
        <p:txBody>
          <a:bodyPr rtlCol="0" anchor="b">
            <a:normAutofit/>
          </a:bodyPr>
          <a:lstStyle>
            <a:lvl1pPr marL="0" indent="0" algn="ctr">
              <a:buNone/>
              <a:defRPr>
                <a:solidFill>
                  <a:srgbClr val="242E5C"/>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20" name="Text Placeholder 38">
            <a:extLst>
              <a:ext uri="{FF2B5EF4-FFF2-40B4-BE49-F238E27FC236}">
                <a16:creationId xmlns:a16="http://schemas.microsoft.com/office/drawing/2014/main" id="{24A54122-8EF4-2042-8400-3989D59DBA0F}"/>
              </a:ext>
            </a:extLst>
          </p:cNvPr>
          <p:cNvSpPr>
            <a:spLocks noGrp="1"/>
          </p:cNvSpPr>
          <p:nvPr>
            <p:ph type="body" sz="quarter" idx="15"/>
          </p:nvPr>
        </p:nvSpPr>
        <p:spPr>
          <a:xfrm>
            <a:off x="6230938" y="1463304"/>
            <a:ext cx="5727700" cy="4718835"/>
          </a:xfrm>
          <a:noFill/>
        </p:spPr>
        <p:txBody>
          <a:bodyPr lIns="0" rIns="0"/>
          <a:lstStyle>
            <a:lvl1pPr marL="0" indent="0">
              <a:buNone/>
              <a:defRPr sz="3200" b="1">
                <a:solidFill>
                  <a:srgbClr val="242E5C"/>
                </a:solidFill>
                <a:latin typeface="Arial" panose="020B0604020202020204" pitchFamily="34" charset="0"/>
                <a:cs typeface="Arial" panose="020B0604020202020204" pitchFamily="34" charset="0"/>
              </a:defRPr>
            </a:lvl1pPr>
            <a:lvl2pPr marL="0" indent="0">
              <a:lnSpc>
                <a:spcPct val="120000"/>
              </a:lnSpc>
              <a:buNone/>
              <a:defRPr sz="1800" b="1">
                <a:solidFill>
                  <a:schemeClr val="tx1">
                    <a:lumMod val="85000"/>
                    <a:lumOff val="15000"/>
                  </a:schemeClr>
                </a:solidFill>
                <a:latin typeface="Arial" panose="020B0604020202020204" pitchFamily="34" charset="0"/>
                <a:cs typeface="Arial" panose="020B0604020202020204" pitchFamily="34" charset="0"/>
              </a:defRPr>
            </a:lvl2pPr>
            <a:lvl3pPr marL="914400"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10" name="Text Placeholder 20">
            <a:extLst>
              <a:ext uri="{FF2B5EF4-FFF2-40B4-BE49-F238E27FC236}">
                <a16:creationId xmlns:a16="http://schemas.microsoft.com/office/drawing/2014/main" id="{045F65D0-A45D-E14D-A000-0E2EB88A5A13}"/>
              </a:ext>
            </a:extLst>
          </p:cNvPr>
          <p:cNvSpPr>
            <a:spLocks noGrp="1"/>
          </p:cNvSpPr>
          <p:nvPr>
            <p:ph type="body" sz="quarter" idx="10"/>
          </p:nvPr>
        </p:nvSpPr>
        <p:spPr>
          <a:xfrm>
            <a:off x="356392" y="407615"/>
            <a:ext cx="7006432" cy="540651"/>
          </a:xfrm>
        </p:spPr>
        <p:txBody>
          <a:bodyPr lIns="0" rIns="90000">
            <a:noAutofit/>
          </a:bodyPr>
          <a:lstStyle>
            <a:lvl1pPr marL="0" indent="0" algn="l" defTabSz="914400" rtl="0" eaLnBrk="1" latinLnBrk="0" hangingPunct="1">
              <a:buNone/>
              <a:defRPr lang="en-US" sz="32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smtClean="0"/>
              <a:t>Edit Master text styles</a:t>
            </a:r>
          </a:p>
        </p:txBody>
      </p:sp>
      <p:sp>
        <p:nvSpPr>
          <p:cNvPr id="7" name="Date Placeholder 4">
            <a:extLst>
              <a:ext uri="{FF2B5EF4-FFF2-40B4-BE49-F238E27FC236}">
                <a16:creationId xmlns:a16="http://schemas.microsoft.com/office/drawing/2014/main" id="{2B9C6225-1A20-AD4E-AD1F-FFD64E98F7A5}"/>
              </a:ext>
            </a:extLst>
          </p:cNvPr>
          <p:cNvSpPr>
            <a:spLocks noGrp="1"/>
          </p:cNvSpPr>
          <p:nvPr>
            <p:ph type="dt" sz="half" idx="16"/>
          </p:nvPr>
        </p:nvSpPr>
        <p:spPr>
          <a:xfrm>
            <a:off x="355600"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5A1E2F0C-9B86-4F21-B059-3592FF249C76}" type="datetime1">
              <a:rPr lang="en-GB"/>
              <a:pPr>
                <a:defRPr/>
              </a:pPr>
              <a:t>19/09/2019</a:t>
            </a:fld>
            <a:endParaRPr lang="en-US" dirty="0"/>
          </a:p>
        </p:txBody>
      </p:sp>
      <p:sp>
        <p:nvSpPr>
          <p:cNvPr id="8" name="Footer Placeholder 5">
            <a:extLst>
              <a:ext uri="{FF2B5EF4-FFF2-40B4-BE49-F238E27FC236}">
                <a16:creationId xmlns:a16="http://schemas.microsoft.com/office/drawing/2014/main" id="{265938D4-786C-6641-B274-381489BD98B2}"/>
              </a:ext>
            </a:extLst>
          </p:cNvPr>
          <p:cNvSpPr>
            <a:spLocks noGrp="1"/>
          </p:cNvSpPr>
          <p:nvPr>
            <p:ph type="ftr" sz="quarter" idx="17"/>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B7440C7D-2A16-2E40-8BB9-6F413BBC0E16}"/>
              </a:ext>
            </a:extLst>
          </p:cNvPr>
          <p:cNvSpPr>
            <a:spLocks noGrp="1"/>
          </p:cNvSpPr>
          <p:nvPr>
            <p:ph type="sldNum" sz="quarter" idx="18"/>
          </p:nvPr>
        </p:nvSpPr>
        <p:spPr>
          <a:xfrm>
            <a:off x="9215438"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D4D45CD2-9F63-4C7A-8C88-B8590D0A841C}" type="slidenum">
              <a:rPr lang="en-US"/>
              <a:pPr>
                <a:defRPr/>
              </a:pPr>
              <a:t>‹#›</a:t>
            </a:fld>
            <a:endParaRPr lang="en-US" dirty="0"/>
          </a:p>
        </p:txBody>
      </p:sp>
    </p:spTree>
    <p:extLst>
      <p:ext uri="{BB962C8B-B14F-4D97-AF65-F5344CB8AC3E}">
        <p14:creationId xmlns:p14="http://schemas.microsoft.com/office/powerpoint/2010/main" val="227129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Image and Wider Text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DCDC8-24EF-8742-86C0-F147FB72B2BB}"/>
              </a:ext>
            </a:extLst>
          </p:cNvPr>
          <p:cNvSpPr/>
          <p:nvPr userDrawn="1"/>
        </p:nvSpPr>
        <p:spPr>
          <a:xfrm>
            <a:off x="0" y="0"/>
            <a:ext cx="12192000" cy="1219200"/>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7913" y="155575"/>
            <a:ext cx="1990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32">
            <a:extLst>
              <a:ext uri="{FF2B5EF4-FFF2-40B4-BE49-F238E27FC236}">
                <a16:creationId xmlns:a16="http://schemas.microsoft.com/office/drawing/2014/main" id="{9A18B57F-47DA-1A4B-B522-792BF215DF7E}"/>
              </a:ext>
            </a:extLst>
          </p:cNvPr>
          <p:cNvSpPr>
            <a:spLocks noGrp="1"/>
          </p:cNvSpPr>
          <p:nvPr>
            <p:ph type="pic" sz="quarter" idx="14"/>
          </p:nvPr>
        </p:nvSpPr>
        <p:spPr>
          <a:xfrm>
            <a:off x="356392" y="1463304"/>
            <a:ext cx="3613096" cy="4729534"/>
          </a:xfrm>
          <a:prstGeom prst="roundRect">
            <a:avLst>
              <a:gd name="adj" fmla="val 1422"/>
            </a:avLst>
          </a:prstGeom>
          <a:noFill/>
        </p:spPr>
        <p:txBody>
          <a:bodyPr rtlCol="0" anchor="b">
            <a:normAutofit/>
          </a:bodyPr>
          <a:lstStyle>
            <a:lvl1pPr marL="0" indent="0" algn="ctr">
              <a:buNone/>
              <a:defRPr>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2" name="Text Placeholder 38">
            <a:extLst>
              <a:ext uri="{FF2B5EF4-FFF2-40B4-BE49-F238E27FC236}">
                <a16:creationId xmlns:a16="http://schemas.microsoft.com/office/drawing/2014/main" id="{E80F2102-6303-F74C-B23B-91783E5586E9}"/>
              </a:ext>
            </a:extLst>
          </p:cNvPr>
          <p:cNvSpPr>
            <a:spLocks noGrp="1"/>
          </p:cNvSpPr>
          <p:nvPr>
            <p:ph type="body" sz="quarter" idx="15"/>
          </p:nvPr>
        </p:nvSpPr>
        <p:spPr>
          <a:xfrm>
            <a:off x="4231759" y="1463304"/>
            <a:ext cx="7726880" cy="4729534"/>
          </a:xfrm>
          <a:noFill/>
        </p:spPr>
        <p:txBody>
          <a:bodyPr lIns="0" rIns="0"/>
          <a:lstStyle>
            <a:lvl1pPr marL="0" indent="0">
              <a:buNone/>
              <a:defRPr sz="3200" b="1">
                <a:solidFill>
                  <a:srgbClr val="242E5C"/>
                </a:solidFill>
                <a:latin typeface="Arial" panose="020B0604020202020204" pitchFamily="34" charset="0"/>
                <a:cs typeface="Arial" panose="020B0604020202020204" pitchFamily="34" charset="0"/>
              </a:defRPr>
            </a:lvl1pPr>
            <a:lvl2pPr marL="0" indent="0">
              <a:lnSpc>
                <a:spcPct val="120000"/>
              </a:lnSpc>
              <a:buNone/>
              <a:defRPr sz="1800" b="1">
                <a:solidFill>
                  <a:schemeClr val="tx1">
                    <a:lumMod val="85000"/>
                    <a:lumOff val="15000"/>
                  </a:schemeClr>
                </a:solidFill>
                <a:latin typeface="Arial" panose="020B0604020202020204" pitchFamily="34" charset="0"/>
                <a:cs typeface="Arial" panose="020B0604020202020204" pitchFamily="34" charset="0"/>
              </a:defRPr>
            </a:lvl2pPr>
            <a:lvl3pPr marL="914400"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16" name="Text Placeholder 20">
            <a:extLst>
              <a:ext uri="{FF2B5EF4-FFF2-40B4-BE49-F238E27FC236}">
                <a16:creationId xmlns:a16="http://schemas.microsoft.com/office/drawing/2014/main" id="{7909CB0C-7D7B-7E49-A0DC-EA3EFF092CD4}"/>
              </a:ext>
            </a:extLst>
          </p:cNvPr>
          <p:cNvSpPr>
            <a:spLocks noGrp="1"/>
          </p:cNvSpPr>
          <p:nvPr>
            <p:ph type="body" sz="quarter" idx="10"/>
          </p:nvPr>
        </p:nvSpPr>
        <p:spPr>
          <a:xfrm>
            <a:off x="356392" y="407615"/>
            <a:ext cx="7006432" cy="540651"/>
          </a:xfrm>
        </p:spPr>
        <p:txBody>
          <a:bodyPr lIns="0" rIns="90000">
            <a:noAutofit/>
          </a:bodyPr>
          <a:lstStyle>
            <a:lvl1pPr marL="0" indent="0" algn="l" defTabSz="914400" rtl="0" eaLnBrk="1" latinLnBrk="0" hangingPunct="1">
              <a:buNone/>
              <a:defRPr lang="en-US" sz="32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smtClean="0"/>
              <a:t>Edit Master text styles</a:t>
            </a:r>
          </a:p>
        </p:txBody>
      </p:sp>
      <p:sp>
        <p:nvSpPr>
          <p:cNvPr id="7" name="Date Placeholder 4">
            <a:extLst>
              <a:ext uri="{FF2B5EF4-FFF2-40B4-BE49-F238E27FC236}">
                <a16:creationId xmlns:a16="http://schemas.microsoft.com/office/drawing/2014/main" id="{430121CA-686F-7545-B856-27E14D67AF9E}"/>
              </a:ext>
            </a:extLst>
          </p:cNvPr>
          <p:cNvSpPr>
            <a:spLocks noGrp="1"/>
          </p:cNvSpPr>
          <p:nvPr>
            <p:ph type="dt" sz="half" idx="16"/>
          </p:nvPr>
        </p:nvSpPr>
        <p:spPr>
          <a:xfrm>
            <a:off x="355600"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7CCF72B1-9DCE-445E-A161-53EB75CDBE7C}" type="datetime1">
              <a:rPr lang="en-GB"/>
              <a:pPr>
                <a:defRPr/>
              </a:pPr>
              <a:t>19/09/2019</a:t>
            </a:fld>
            <a:endParaRPr lang="en-US" dirty="0"/>
          </a:p>
        </p:txBody>
      </p:sp>
      <p:sp>
        <p:nvSpPr>
          <p:cNvPr id="8" name="Footer Placeholder 5">
            <a:extLst>
              <a:ext uri="{FF2B5EF4-FFF2-40B4-BE49-F238E27FC236}">
                <a16:creationId xmlns:a16="http://schemas.microsoft.com/office/drawing/2014/main" id="{1A12EE47-FB99-D04D-B58D-7D1B22353313}"/>
              </a:ext>
            </a:extLst>
          </p:cNvPr>
          <p:cNvSpPr>
            <a:spLocks noGrp="1"/>
          </p:cNvSpPr>
          <p:nvPr>
            <p:ph type="ftr" sz="quarter" idx="17"/>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B47EA446-9FBC-C645-9D3C-050AB1B0E004}"/>
              </a:ext>
            </a:extLst>
          </p:cNvPr>
          <p:cNvSpPr>
            <a:spLocks noGrp="1"/>
          </p:cNvSpPr>
          <p:nvPr>
            <p:ph type="sldNum" sz="quarter" idx="18"/>
          </p:nvPr>
        </p:nvSpPr>
        <p:spPr>
          <a:xfrm>
            <a:off x="9215438" y="6356350"/>
            <a:ext cx="2743200" cy="365125"/>
          </a:xfrm>
        </p:spPr>
        <p:txBody>
          <a:bodyPr/>
          <a:lstStyle>
            <a:lvl1pPr>
              <a:defRPr>
                <a:latin typeface="Arial" panose="020B0604020202020204" pitchFamily="34" charset="0"/>
                <a:cs typeface="Arial" panose="020B0604020202020204" pitchFamily="34" charset="0"/>
              </a:defRPr>
            </a:lvl1pPr>
          </a:lstStyle>
          <a:p>
            <a:pPr>
              <a:defRPr/>
            </a:pPr>
            <a:fld id="{A1C413C0-DEFD-4768-8D33-44325D7F5AA6}" type="slidenum">
              <a:rPr lang="en-US"/>
              <a:pPr>
                <a:defRPr/>
              </a:pPr>
              <a:t>‹#›</a:t>
            </a:fld>
            <a:endParaRPr lang="en-US" dirty="0"/>
          </a:p>
        </p:txBody>
      </p:sp>
    </p:spTree>
    <p:extLst>
      <p:ext uri="{BB962C8B-B14F-4D97-AF65-F5344CB8AC3E}">
        <p14:creationId xmlns:p14="http://schemas.microsoft.com/office/powerpoint/2010/main" val="4225212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89FCB8B0-B9AE-B24A-8EF3-4AB5092C1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E4A819-1171-4FB7-B466-9D1AC84BF923}" type="datetime1">
              <a:rPr lang="en-GB"/>
              <a:pPr>
                <a:defRPr/>
              </a:pPr>
              <a:t>19/09/2019</a:t>
            </a:fld>
            <a:endParaRPr lang="en-US"/>
          </a:p>
        </p:txBody>
      </p:sp>
      <p:sp>
        <p:nvSpPr>
          <p:cNvPr id="5" name="Footer Placeholder 4">
            <a:extLst>
              <a:ext uri="{FF2B5EF4-FFF2-40B4-BE49-F238E27FC236}">
                <a16:creationId xmlns:a16="http://schemas.microsoft.com/office/drawing/2014/main" id="{92EDD6A4-8315-FB46-A683-CF6DA0A54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7B1F192-F1E1-EC4B-943D-282F66082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4526217-7454-41FB-9C88-E31F1F67BE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p:txStyles>
    <p:titleStyle>
      <a:lvl1pPr algn="l" rtl="0" eaLnBrk="0" fontAlgn="base" hangingPunct="0">
        <a:lnSpc>
          <a:spcPct val="90000"/>
        </a:lnSpc>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Arial" panose="020B0604020202020204" pitchFamily="34" charset="0"/>
        </a:defRPr>
      </a:lvl1pPr>
      <a:lvl2pPr algn="l" rtl="0" eaLnBrk="0" fontAlgn="base" hangingPunct="0">
        <a:lnSpc>
          <a:spcPct val="90000"/>
        </a:lnSpc>
        <a:spcBef>
          <a:spcPts val="500"/>
        </a:spcBef>
        <a:spcAft>
          <a:spcPct val="0"/>
        </a:spcAft>
        <a:buFont typeface="Arial" panose="020B0604020202020204" pitchFamily="34" charset="0"/>
        <a:defRPr sz="2400" kern="1200">
          <a:solidFill>
            <a:schemeClr val="tx1"/>
          </a:solidFill>
          <a:latin typeface="Arial" panose="020B0604020202020204" pitchFamily="34" charset="0"/>
          <a:ea typeface="+mn-ea"/>
          <a:cs typeface="Arial" panose="020B0604020202020204" pitchFamily="34" charset="0"/>
        </a:defRPr>
      </a:lvl2pPr>
      <a:lvl3pPr algn="l" rtl="0" eaLnBrk="0" fontAlgn="base" hangingPunct="0">
        <a:lnSpc>
          <a:spcPct val="90000"/>
        </a:lnSpc>
        <a:spcBef>
          <a:spcPts val="500"/>
        </a:spcBef>
        <a:spcAft>
          <a:spcPct val="0"/>
        </a:spcAft>
        <a:buFont typeface="Arial" panose="020B0604020202020204" pitchFamily="34" charset="0"/>
        <a:defRPr sz="2000" kern="1200">
          <a:solidFill>
            <a:schemeClr val="tx1"/>
          </a:solidFill>
          <a:latin typeface="Arial" panose="020B0604020202020204" pitchFamily="34" charset="0"/>
          <a:ea typeface="+mn-ea"/>
          <a:cs typeface="Arial" panose="020B0604020202020204" pitchFamily="34" charset="0"/>
        </a:defRPr>
      </a:lvl3pPr>
      <a:lvl4pPr algn="l" rtl="0" eaLnBrk="0" fontAlgn="base" hangingPunct="0">
        <a:lnSpc>
          <a:spcPct val="90000"/>
        </a:lnSpc>
        <a:spcBef>
          <a:spcPts val="50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algn="l" rtl="0" eaLnBrk="0" fontAlgn="base" hangingPunct="0">
        <a:lnSpc>
          <a:spcPct val="90000"/>
        </a:lnSpc>
        <a:spcBef>
          <a:spcPts val="50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s://www.bbc.co.uk/news/av/uk-scotland-48514907/tackling-social-issues-will-help-cut-violence-in-scotland-says-expert" TargetMode="External"/><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hyperlink" Target="https://www.youtube.com/watch?v=BxcFkfXt5nw" TargetMode="External"/><Relationship Id="rId5" Type="http://schemas.openxmlformats.org/officeDocument/2006/relationships/image" Target="../media/image2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gov.scot/publications/thematic-report-prosecution-young-peop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media.ed.ac.uk/media/1_5uv4o62d"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355600" y="657225"/>
            <a:ext cx="11603038" cy="2387600"/>
          </a:xfrm>
        </p:spPr>
        <p:txBody>
          <a:bodyPr/>
          <a:lstStyle/>
          <a:p>
            <a:pPr eaLnBrk="1" hangingPunct="1"/>
            <a:r>
              <a:rPr lang="en-US" altLang="en-US" sz="4800" smtClean="0"/>
              <a:t>Scotland by numbers:</a:t>
            </a:r>
            <a:br>
              <a:rPr lang="en-US" altLang="en-US" sz="4800" smtClean="0"/>
            </a:br>
            <a:r>
              <a:rPr lang="en-US" altLang="en-US" sz="4800" smtClean="0"/>
              <a:t>A Picture of Crime – Using Statistics to Understand Crime in Scotland</a:t>
            </a:r>
          </a:p>
        </p:txBody>
      </p:sp>
      <p:sp>
        <p:nvSpPr>
          <p:cNvPr id="6" name="Subtitle 5">
            <a:extLst>
              <a:ext uri="{FF2B5EF4-FFF2-40B4-BE49-F238E27FC236}">
                <a16:creationId xmlns:a16="http://schemas.microsoft.com/office/drawing/2014/main" id="{0E2230F3-1099-C44C-A849-846429BB609F}"/>
              </a:ext>
            </a:extLst>
          </p:cNvPr>
          <p:cNvSpPr>
            <a:spLocks noGrp="1"/>
          </p:cNvSpPr>
          <p:nvPr>
            <p:ph type="subTitle" idx="1"/>
          </p:nvPr>
        </p:nvSpPr>
        <p:spPr>
          <a:xfrm>
            <a:off x="356392" y="3099927"/>
            <a:ext cx="9819574" cy="1655762"/>
          </a:xfrm>
          <a:extLst/>
        </p:spPr>
        <p:txBody>
          <a:bodyPr rtlCol="0">
            <a:normAutofit/>
          </a:bodyPr>
          <a:lstStyle/>
          <a:p>
            <a:pPr eaLnBrk="1" fontAlgn="auto" hangingPunct="1">
              <a:spcAft>
                <a:spcPts val="0"/>
              </a:spcAft>
              <a:defRPr/>
            </a:pPr>
            <a:r>
              <a:rPr lang="en-GB" dirty="0" smtClean="0"/>
              <a:t>Q-Step Academy </a:t>
            </a:r>
          </a:p>
        </p:txBody>
      </p:sp>
      <p:pic>
        <p:nvPicPr>
          <p:cNvPr id="8196" name="Picture 4" descr="Image result for UNIVERSITY OF EDINBURGH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8650" y="5692775"/>
            <a:ext cx="2978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7606" y="5690901"/>
            <a:ext cx="5297597" cy="715581"/>
          </a:xfrm>
          <a:prstGeom prst="rect">
            <a:avLst/>
          </a:prstGeom>
        </p:spPr>
        <p:txBody>
          <a:bodyPr>
            <a:spAutoFit/>
          </a:bodyPr>
          <a:lstStyle/>
          <a:p>
            <a:pPr eaLnBrk="1" fontAlgn="auto" hangingPunct="1">
              <a:spcBef>
                <a:spcPts val="0"/>
              </a:spcBef>
              <a:spcAft>
                <a:spcPts val="0"/>
              </a:spcAft>
              <a:defRPr/>
            </a:pPr>
            <a:r>
              <a:rPr lang="en-GB" sz="1350" dirty="0">
                <a:solidFill>
                  <a:schemeClr val="bg1">
                    <a:alpha val="50000"/>
                  </a:schemeClr>
                </a:solidFill>
                <a:latin typeface="Arial" panose="020B0604020202020204" pitchFamily="34" charset="0"/>
                <a:cs typeface="Arial" panose="020B0604020202020204" pitchFamily="34" charset="0"/>
              </a:rPr>
              <a:t>Creators: Kadar-Satat, G., Packwood, H. and Ashraf. S (2019). Credit: Buckley, J., Morales, A. and Wiseman, R. (2018) Britain by Numbers: Teaching Resources, UK Data Service. CC BY-NC 4.0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pic>
        <p:nvPicPr>
          <p:cNvPr id="26627" name="Picture 4" descr="Image result for UNIVERSITY OF EDINBURG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Placeholder 2"/>
          <p:cNvSpPr>
            <a:spLocks noGrp="1"/>
          </p:cNvSpPr>
          <p:nvPr>
            <p:ph type="body" sz="quarter" idx="15"/>
          </p:nvPr>
        </p:nvSpPr>
        <p:spPr>
          <a:xfrm>
            <a:off x="6007100" y="1444625"/>
            <a:ext cx="5749925" cy="617538"/>
          </a:xfrm>
        </p:spPr>
        <p:txBody>
          <a:bodyPr/>
          <a:lstStyle/>
          <a:p>
            <a:pPr eaLnBrk="1" hangingPunct="1"/>
            <a:r>
              <a:rPr lang="en-GB" altLang="en-US" smtClean="0"/>
              <a:t>Violent crime in Scotland</a:t>
            </a:r>
            <a:endParaRPr lang="en-US" altLang="en-US" smtClean="0"/>
          </a:p>
        </p:txBody>
      </p:sp>
      <p:pic>
        <p:nvPicPr>
          <p:cNvPr id="26629"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750" y="1525588"/>
            <a:ext cx="45974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Placeholder 3"/>
          <p:cNvSpPr>
            <a:spLocks noGrp="1"/>
          </p:cNvSpPr>
          <p:nvPr>
            <p:ph type="body" sz="quarter" idx="16"/>
          </p:nvPr>
        </p:nvSpPr>
        <p:spPr>
          <a:xfrm>
            <a:off x="6007100" y="2062163"/>
            <a:ext cx="5851525" cy="3308350"/>
          </a:xfrm>
        </p:spPr>
        <p:txBody>
          <a:bodyPr/>
          <a:lstStyle/>
          <a:p>
            <a:pPr eaLnBrk="1" hangingPunct="1">
              <a:lnSpc>
                <a:spcPts val="2600"/>
              </a:lnSpc>
            </a:pPr>
            <a:r>
              <a:rPr lang="en-GB" altLang="en-US" sz="2000" smtClean="0">
                <a:solidFill>
                  <a:schemeClr val="tx1"/>
                </a:solidFill>
              </a:rPr>
              <a:t>‘Falling levels of serious violent crime in the west of Scotland have driven a reduction across the country over the past decade, a study has concluded.</a:t>
            </a:r>
          </a:p>
          <a:p>
            <a:pPr eaLnBrk="1" hangingPunct="1">
              <a:lnSpc>
                <a:spcPts val="2600"/>
              </a:lnSpc>
            </a:pPr>
            <a:r>
              <a:rPr lang="en-GB" altLang="en-US" sz="2000" smtClean="0">
                <a:solidFill>
                  <a:schemeClr val="tx1"/>
                </a:solidFill>
              </a:rPr>
              <a:t>The analysis said serious assault and attempted murder cases fell by 35% in Scotland between 2008-09 and 2017-18. The study said 89% of that drop was due to fewer cases in the west, particularly in and around Glasgow.’</a:t>
            </a:r>
          </a:p>
          <a:p>
            <a:pPr eaLnBrk="1" hangingPunct="1">
              <a:lnSpc>
                <a:spcPts val="2400"/>
              </a:lnSpc>
            </a:pPr>
            <a:r>
              <a:rPr lang="en-GB" altLang="en-US" sz="1200" b="0" smtClean="0">
                <a:solidFill>
                  <a:schemeClr val="tx1"/>
                </a:solidFill>
              </a:rPr>
              <a:t>Source: https://www.bbc.co.uk/news/uk-scotland-48512477</a:t>
            </a:r>
            <a:endParaRPr lang="en-GB" altLang="en-US" sz="2000" b="0" smtClean="0">
              <a:solidFill>
                <a:schemeClr val="tx1"/>
              </a:solidFill>
            </a:endParaRPr>
          </a:p>
        </p:txBody>
      </p:sp>
      <p:grpSp>
        <p:nvGrpSpPr>
          <p:cNvPr id="26631" name="Group 9"/>
          <p:cNvGrpSpPr>
            <a:grpSpLocks/>
          </p:cNvGrpSpPr>
          <p:nvPr/>
        </p:nvGrpSpPr>
        <p:grpSpPr bwMode="auto">
          <a:xfrm>
            <a:off x="5807075" y="5759450"/>
            <a:ext cx="6051550" cy="704850"/>
            <a:chOff x="5807451" y="5758705"/>
            <a:chExt cx="6050719" cy="705403"/>
          </a:xfrm>
        </p:grpSpPr>
        <p:sp>
          <p:nvSpPr>
            <p:cNvPr id="26632" name="Subtitle 5">
              <a:hlinkClick r:id="rId6"/>
            </p:cNvPr>
            <p:cNvSpPr txBox="1">
              <a:spLocks/>
            </p:cNvSpPr>
            <p:nvPr/>
          </p:nvSpPr>
          <p:spPr bwMode="auto">
            <a:xfrm>
              <a:off x="5807451" y="5758705"/>
              <a:ext cx="6050719" cy="705403"/>
            </a:xfrm>
            <a:prstGeom prst="rect">
              <a:avLst/>
            </a:prstGeom>
            <a:solidFill>
              <a:srgbClr val="3E67AE">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b="1">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a:solidFill>
                    <a:schemeClr val="bg1"/>
                  </a:solidFill>
                </a:rPr>
                <a:t>Watch: </a:t>
              </a:r>
              <a:r>
                <a:rPr lang="en-GB" altLang="en-US" sz="2100">
                  <a:solidFill>
                    <a:schemeClr val="bg1"/>
                  </a:solidFill>
                </a:rPr>
                <a:t>tackling violent crime in Scotland,     Mr Will Linden </a:t>
              </a:r>
              <a:r>
                <a:rPr lang="en-GB" altLang="en-US" sz="2000">
                  <a:solidFill>
                    <a:schemeClr val="bg1"/>
                  </a:solidFill>
                </a:rPr>
                <a:t>(1:01 min)</a:t>
              </a:r>
            </a:p>
          </p:txBody>
        </p:sp>
        <p:pic>
          <p:nvPicPr>
            <p:cNvPr id="26633" name="Picture 6" descr="video play 3 ic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717" y="5856926"/>
              <a:ext cx="553096" cy="49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28676" name="Text Placeholder 2"/>
          <p:cNvSpPr>
            <a:spLocks noGrp="1"/>
          </p:cNvSpPr>
          <p:nvPr>
            <p:ph type="body" sz="quarter" idx="15"/>
          </p:nvPr>
        </p:nvSpPr>
        <p:spPr>
          <a:xfrm>
            <a:off x="6605588" y="1444625"/>
            <a:ext cx="5219700" cy="617538"/>
          </a:xfrm>
        </p:spPr>
        <p:txBody>
          <a:bodyPr/>
          <a:lstStyle/>
          <a:p>
            <a:pPr eaLnBrk="1" hangingPunct="1"/>
            <a:r>
              <a:rPr lang="en-GB" altLang="en-US" smtClean="0"/>
              <a:t>Young people and crime</a:t>
            </a:r>
            <a:endParaRPr lang="en-US" altLang="en-US" smtClean="0"/>
          </a:p>
        </p:txBody>
      </p:sp>
      <p:pic>
        <p:nvPicPr>
          <p:cNvPr id="4" name="Picture 3"/>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25677" y="2279524"/>
            <a:ext cx="5949863" cy="3219402"/>
          </a:xfrm>
          <a:prstGeom prst="rect">
            <a:avLst/>
          </a:prstGeom>
        </p:spPr>
      </p:pic>
      <p:grpSp>
        <p:nvGrpSpPr>
          <p:cNvPr id="28678" name="Group 5"/>
          <p:cNvGrpSpPr>
            <a:grpSpLocks/>
          </p:cNvGrpSpPr>
          <p:nvPr/>
        </p:nvGrpSpPr>
        <p:grpSpPr bwMode="auto">
          <a:xfrm>
            <a:off x="1374775" y="5608638"/>
            <a:ext cx="3324225" cy="561975"/>
            <a:chOff x="1375025" y="5169872"/>
            <a:chExt cx="3323550" cy="561583"/>
          </a:xfrm>
        </p:grpSpPr>
        <p:pic>
          <p:nvPicPr>
            <p:cNvPr id="12" name="Picture 11"/>
            <p:cNvPicPr>
              <a:picLocks noChangeAspect="1"/>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375025" y="5169872"/>
              <a:ext cx="1515649" cy="463143"/>
            </a:xfrm>
            <a:prstGeom prst="rect">
              <a:avLst/>
            </a:prstGeom>
          </p:spPr>
        </p:pic>
        <p:pic>
          <p:nvPicPr>
            <p:cNvPr id="13" name="Picture 12"/>
            <p:cNvPicPr>
              <a:picLocks noChangeAspect="1"/>
            </p:cNvPicPr>
            <p:nvPr/>
          </p:nvPicPr>
          <p:blipFill rotWithShape="1">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182926" y="5245028"/>
              <a:ext cx="1515649" cy="486427"/>
            </a:xfrm>
            <a:prstGeom prst="rect">
              <a:avLst/>
            </a:prstGeom>
          </p:spPr>
        </p:pic>
      </p:grpSp>
      <p:sp>
        <p:nvSpPr>
          <p:cNvPr id="28679" name="Rectangle 6"/>
          <p:cNvSpPr>
            <a:spLocks noChangeArrowheads="1"/>
          </p:cNvSpPr>
          <p:nvPr/>
        </p:nvSpPr>
        <p:spPr bwMode="auto">
          <a:xfrm>
            <a:off x="355600" y="153352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a:t>Percentage of young people who said they had carried a knife or other type of weapon, by age (ESYTC). </a:t>
            </a:r>
          </a:p>
        </p:txBody>
      </p:sp>
      <p:sp>
        <p:nvSpPr>
          <p:cNvPr id="28680" name="Text Placeholder 3"/>
          <p:cNvSpPr>
            <a:spLocks noGrp="1"/>
          </p:cNvSpPr>
          <p:nvPr>
            <p:ph type="body" sz="quarter" idx="16"/>
          </p:nvPr>
        </p:nvSpPr>
        <p:spPr>
          <a:xfrm>
            <a:off x="6605588" y="2062163"/>
            <a:ext cx="5253037" cy="3308350"/>
          </a:xfrm>
        </p:spPr>
        <p:txBody>
          <a:bodyPr/>
          <a:lstStyle/>
          <a:p>
            <a:pPr eaLnBrk="1" hangingPunct="1">
              <a:lnSpc>
                <a:spcPts val="2600"/>
              </a:lnSpc>
            </a:pPr>
            <a:r>
              <a:rPr lang="en-GB" altLang="en-US" sz="2000" smtClean="0">
                <a:solidFill>
                  <a:schemeClr val="tx1"/>
                </a:solidFill>
              </a:rPr>
              <a:t>The Edinburgh Study of Youth Transitions and Crime asked young people in Edinburgh if they had carried a knife or other weapon for protection or in case it was needed.  </a:t>
            </a:r>
          </a:p>
          <a:p>
            <a:pPr eaLnBrk="1" hangingPunct="1">
              <a:lnSpc>
                <a:spcPts val="2600"/>
              </a:lnSpc>
            </a:pPr>
            <a:r>
              <a:rPr lang="en-GB" altLang="en-US" sz="2000" smtClean="0">
                <a:solidFill>
                  <a:schemeClr val="tx1"/>
                </a:solidFill>
              </a:rPr>
              <a:t>The study found that among 12-year-olds, 12% said they had ‘ever’ carried some kind of weapon. The peak age at which weapon carrying was reported was age 14, at which point 23% of young people said they had done this in the last year.’</a:t>
            </a:r>
          </a:p>
          <a:p>
            <a:pPr eaLnBrk="1" hangingPunct="1">
              <a:lnSpc>
                <a:spcPct val="100000"/>
              </a:lnSpc>
            </a:pPr>
            <a:r>
              <a:rPr lang="en-GB" altLang="en-US" sz="1200" b="0" smtClean="0">
                <a:solidFill>
                  <a:schemeClr val="tx1"/>
                </a:solidFill>
              </a:rPr>
              <a:t>Source: McVie, S 2010, Gang Membership and Knife Carrying: Findings from the Edinburgh Study of Youth Transitions and Crime. https://bit.ly/30BGttS</a:t>
            </a:r>
          </a:p>
        </p:txBody>
      </p:sp>
      <p:pic>
        <p:nvPicPr>
          <p:cNvPr id="11" name="Picture 4" descr="Image result for UNIVERSITY OF EDINBURGH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pic>
        <p:nvPicPr>
          <p:cNvPr id="30723" name="Picture 4" descr="Image result for UNIVERSITY OF EDINBURG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Placeholder 2"/>
          <p:cNvSpPr>
            <a:spLocks noGrp="1"/>
          </p:cNvSpPr>
          <p:nvPr>
            <p:ph type="body" sz="quarter" idx="15"/>
          </p:nvPr>
        </p:nvSpPr>
        <p:spPr>
          <a:xfrm>
            <a:off x="6605588" y="1444625"/>
            <a:ext cx="5219700" cy="617538"/>
          </a:xfrm>
        </p:spPr>
        <p:txBody>
          <a:bodyPr/>
          <a:lstStyle/>
          <a:p>
            <a:pPr eaLnBrk="1" hangingPunct="1"/>
            <a:r>
              <a:rPr lang="en-GB" altLang="en-US" smtClean="0"/>
              <a:t>Young people and crime</a:t>
            </a:r>
            <a:endParaRPr lang="en-US" altLang="en-US" smtClean="0"/>
          </a:p>
        </p:txBody>
      </p:sp>
      <p:sp>
        <p:nvSpPr>
          <p:cNvPr id="30725" name="Text Placeholder 3"/>
          <p:cNvSpPr>
            <a:spLocks noGrp="1"/>
          </p:cNvSpPr>
          <p:nvPr>
            <p:ph type="body" sz="quarter" idx="16"/>
          </p:nvPr>
        </p:nvSpPr>
        <p:spPr>
          <a:xfrm>
            <a:off x="6605588" y="2062163"/>
            <a:ext cx="5253037" cy="3308350"/>
          </a:xfrm>
        </p:spPr>
        <p:txBody>
          <a:bodyPr/>
          <a:lstStyle/>
          <a:p>
            <a:pPr eaLnBrk="1" hangingPunct="1">
              <a:lnSpc>
                <a:spcPts val="2600"/>
              </a:lnSpc>
            </a:pPr>
            <a:r>
              <a:rPr lang="en-GB" altLang="en-US" sz="2000" smtClean="0">
                <a:solidFill>
                  <a:schemeClr val="tx1"/>
                </a:solidFill>
              </a:rPr>
              <a:t>The Edinburgh Study of Youth Transitions and Crime shows that, at age 16 knife carriers are more likely to get involved in anti-social and offending behaviours. For example, 65% of knife carriers reported being involved in property damage compared to 23% of non-knife carriers.</a:t>
            </a:r>
            <a:endParaRPr lang="en-GB" altLang="en-US" sz="1200" b="0" smtClean="0">
              <a:solidFill>
                <a:schemeClr val="tx1"/>
              </a:solidFill>
            </a:endParaRPr>
          </a:p>
        </p:txBody>
      </p:sp>
      <p:pic>
        <p:nvPicPr>
          <p:cNvPr id="30726" name="Picture 4"/>
          <p:cNvPicPr>
            <a:picLocks noChangeAspect="1"/>
          </p:cNvPicPr>
          <p:nvPr/>
        </p:nvPicPr>
        <p:blipFill>
          <a:blip r:embed="rId5">
            <a:extLst>
              <a:ext uri="{28A0092B-C50C-407E-A947-70E740481C1C}">
                <a14:useLocalDpi xmlns:a14="http://schemas.microsoft.com/office/drawing/2010/main" val="0"/>
              </a:ext>
            </a:extLst>
          </a:blip>
          <a:srcRect l="31644" t="33327" r="30136" b="19824"/>
          <a:stretch>
            <a:fillRect/>
          </a:stretch>
        </p:blipFill>
        <p:spPr bwMode="auto">
          <a:xfrm>
            <a:off x="563563" y="1546225"/>
            <a:ext cx="57356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3"/>
          <p:cNvSpPr>
            <a:spLocks noChangeArrowheads="1"/>
          </p:cNvSpPr>
          <p:nvPr/>
        </p:nvSpPr>
        <p:spPr bwMode="auto">
          <a:xfrm>
            <a:off x="355600" y="5437188"/>
            <a:ext cx="60960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600"/>
              </a:lnSpc>
            </a:pPr>
            <a:endParaRPr lang="en-GB" altLang="en-US" sz="1200"/>
          </a:p>
          <a:p>
            <a:pPr eaLnBrk="1" hangingPunct="1"/>
            <a:r>
              <a:rPr lang="en-GB" altLang="en-US" sz="1200"/>
              <a:t>Source: adapted from McVie, S 2010, Gang Membership and Knife Carrying: Findings from the Edinburgh Study of Youth Transitions and Crime. https://bit.ly/30BGttS</a:t>
            </a:r>
          </a:p>
        </p:txBody>
      </p:sp>
      <p:grpSp>
        <p:nvGrpSpPr>
          <p:cNvPr id="30728" name="Group 7"/>
          <p:cNvGrpSpPr>
            <a:grpSpLocks/>
          </p:cNvGrpSpPr>
          <p:nvPr/>
        </p:nvGrpSpPr>
        <p:grpSpPr bwMode="auto">
          <a:xfrm>
            <a:off x="6605588" y="4633913"/>
            <a:ext cx="5106987" cy="1600200"/>
            <a:chOff x="6605368" y="4634631"/>
            <a:chExt cx="5107672" cy="1599510"/>
          </a:xfrm>
        </p:grpSpPr>
        <p:pic>
          <p:nvPicPr>
            <p:cNvPr id="30729" name="Picture 6">
              <a:hlinkClick r:id="rId6"/>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05452" y="4634631"/>
              <a:ext cx="5107587" cy="159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5">
              <a:hlinkClick r:id="rId6"/>
              <a:extLst>
                <a:ext uri="{FF2B5EF4-FFF2-40B4-BE49-F238E27FC236}">
                  <a16:creationId xmlns:a16="http://schemas.microsoft.com/office/drawing/2014/main" id="{0E2230F3-1099-C44C-A849-846429BB609F}"/>
                </a:ext>
              </a:extLst>
            </p:cNvPr>
            <p:cNvSpPr txBox="1">
              <a:spLocks/>
            </p:cNvSpPr>
            <p:nvPr/>
          </p:nvSpPr>
          <p:spPr>
            <a:xfrm>
              <a:off x="6605368" y="5370913"/>
              <a:ext cx="5107672" cy="863228"/>
            </a:xfrm>
            <a:prstGeom prst="rect">
              <a:avLst/>
            </a:prstGeom>
            <a:solidFill>
              <a:srgbClr val="3E67AE">
                <a:alpha val="64000"/>
              </a:srgbClr>
            </a:solidFill>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2000" dirty="0">
                  <a:solidFill>
                    <a:schemeClr val="bg1"/>
                  </a:solidFill>
                </a:rPr>
                <a:t>W</a:t>
              </a:r>
              <a:r>
                <a:rPr lang="en-GB" sz="2000" dirty="0" smtClean="0">
                  <a:solidFill>
                    <a:schemeClr val="bg1"/>
                  </a:solidFill>
                </a:rPr>
                <a:t>atch</a:t>
              </a:r>
              <a:r>
                <a:rPr lang="en-GB" sz="2000" dirty="0">
                  <a:solidFill>
                    <a:schemeClr val="bg1"/>
                  </a:solidFill>
                </a:rPr>
                <a:t>: </a:t>
              </a:r>
              <a:r>
                <a:rPr lang="en-GB" sz="2000" dirty="0" smtClean="0">
                  <a:solidFill>
                    <a:schemeClr val="bg1"/>
                  </a:solidFill>
                </a:rPr>
                <a:t>research underpins new </a:t>
              </a:r>
              <a:r>
                <a:rPr lang="en-GB" sz="2000" dirty="0">
                  <a:solidFill>
                    <a:schemeClr val="bg1"/>
                  </a:solidFill>
                </a:rPr>
                <a:t>minimum </a:t>
              </a:r>
              <a:r>
                <a:rPr lang="en-GB" sz="2000" dirty="0" smtClean="0">
                  <a:solidFill>
                    <a:schemeClr val="bg1"/>
                  </a:solidFill>
                </a:rPr>
                <a:t>         age </a:t>
              </a:r>
              <a:r>
                <a:rPr lang="en-GB" sz="2000" dirty="0">
                  <a:solidFill>
                    <a:schemeClr val="bg1"/>
                  </a:solidFill>
                </a:rPr>
                <a:t>of criminal responsibility in Scotland, </a:t>
              </a:r>
              <a:r>
                <a:rPr lang="en-GB" sz="2000" dirty="0" smtClean="0">
                  <a:solidFill>
                    <a:schemeClr val="bg1"/>
                  </a:solidFill>
                </a:rPr>
                <a:t>   Prof Susan McVie &amp; Prof Lesley </a:t>
              </a:r>
              <a:r>
                <a:rPr lang="en-GB" sz="2000" dirty="0" err="1" smtClean="0">
                  <a:solidFill>
                    <a:schemeClr val="bg1"/>
                  </a:solidFill>
                </a:rPr>
                <a:t>McAra</a:t>
              </a:r>
              <a:r>
                <a:rPr lang="en-GB" sz="2000" dirty="0" smtClean="0">
                  <a:solidFill>
                    <a:schemeClr val="bg1"/>
                  </a:solidFill>
                </a:rPr>
                <a:t>        (3:32 </a:t>
              </a:r>
              <a:r>
                <a:rPr lang="en-GB" sz="2000" dirty="0">
                  <a:solidFill>
                    <a:schemeClr val="bg1"/>
                  </a:solidFill>
                </a:rPr>
                <a:t>min)</a:t>
              </a:r>
            </a:p>
          </p:txBody>
        </p:sp>
        <p:pic>
          <p:nvPicPr>
            <p:cNvPr id="30731" name="Picture 6" descr="video play 3 icon">
              <a:hlinkClick r:id="rId6"/>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103561" y="5501011"/>
              <a:ext cx="486447" cy="49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32772" name="Text Placeholder 2"/>
          <p:cNvSpPr>
            <a:spLocks noGrp="1"/>
          </p:cNvSpPr>
          <p:nvPr>
            <p:ph type="body" sz="quarter" idx="15"/>
          </p:nvPr>
        </p:nvSpPr>
        <p:spPr>
          <a:xfrm>
            <a:off x="6605588" y="1444625"/>
            <a:ext cx="5219700" cy="617538"/>
          </a:xfrm>
        </p:spPr>
        <p:txBody>
          <a:bodyPr/>
          <a:lstStyle/>
          <a:p>
            <a:pPr eaLnBrk="1" hangingPunct="1"/>
            <a:r>
              <a:rPr lang="en-GB" altLang="en-US" smtClean="0"/>
              <a:t>Young people and crime</a:t>
            </a:r>
            <a:endParaRPr lang="en-US" altLang="en-US" smtClean="0"/>
          </a:p>
        </p:txBody>
      </p:sp>
      <p:sp>
        <p:nvSpPr>
          <p:cNvPr id="32773" name="Text Placeholder 3"/>
          <p:cNvSpPr>
            <a:spLocks noGrp="1"/>
          </p:cNvSpPr>
          <p:nvPr>
            <p:ph type="body" sz="quarter" idx="16"/>
          </p:nvPr>
        </p:nvSpPr>
        <p:spPr>
          <a:xfrm>
            <a:off x="6605588" y="2062163"/>
            <a:ext cx="5253037" cy="3308350"/>
          </a:xfrm>
        </p:spPr>
        <p:txBody>
          <a:bodyPr/>
          <a:lstStyle/>
          <a:p>
            <a:pPr eaLnBrk="1" hangingPunct="1">
              <a:lnSpc>
                <a:spcPts val="2600"/>
              </a:lnSpc>
            </a:pPr>
            <a:r>
              <a:rPr lang="en-GB" altLang="en-US" sz="2000" smtClean="0">
                <a:solidFill>
                  <a:schemeClr val="tx1"/>
                </a:solidFill>
              </a:rPr>
              <a:t>There were 7,539 cases involving 8,043 young people (age 12 to 17 inclusive)  reported to the Crown Office and Procurator Fiscal Service (COPFS) in in 2016/17. Miscellaneous crimes accounted for 41% of al cases. This category includes offences of public disorder, assaults, stalking and a wide range of low-level offences.</a:t>
            </a:r>
          </a:p>
          <a:p>
            <a:pPr eaLnBrk="1" hangingPunct="1">
              <a:lnSpc>
                <a:spcPct val="100000"/>
              </a:lnSpc>
            </a:pPr>
            <a:r>
              <a:rPr lang="en-GB" altLang="en-US" sz="1200" b="0" smtClean="0">
                <a:solidFill>
                  <a:schemeClr val="tx1"/>
                </a:solidFill>
              </a:rPr>
              <a:t>Source: Scottish Government (2018). Prosecution of young people: report. https://www.gov.scot/publications/thematic-report-prosecution-young-people</a:t>
            </a:r>
            <a:r>
              <a:rPr lang="en-GB" altLang="en-US" sz="1200" b="0" smtClean="0">
                <a:solidFill>
                  <a:schemeClr val="tx1"/>
                </a:solidFill>
                <a:hlinkClick r:id="rId4"/>
              </a:rPr>
              <a:t>/</a:t>
            </a:r>
            <a:endParaRPr lang="en-GB" altLang="en-US" sz="1200" b="0" smtClean="0">
              <a:solidFill>
                <a:schemeClr val="tx1"/>
              </a:solidFill>
            </a:endParaRPr>
          </a:p>
        </p:txBody>
      </p:sp>
      <p:pic>
        <p:nvPicPr>
          <p:cNvPr id="3277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888" y="2330450"/>
            <a:ext cx="3763962"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3"/>
          <p:cNvPicPr>
            <a:picLocks noChangeAspect="1"/>
          </p:cNvPicPr>
          <p:nvPr/>
        </p:nvPicPr>
        <p:blipFill rotWithShape="1">
          <a:blip r:embed="rId6">
            <a:extLst>
              <a:ext uri="{28A0092B-C50C-407E-A947-70E740481C1C}">
                <a14:useLocalDpi xmlns:a14="http://schemas.microsoft.com/office/drawing/2010/main" val="0"/>
              </a:ext>
            </a:extLst>
          </a:blip>
          <a:srcRect t="17837" b="12267"/>
          <a:stretch/>
        </p:blipFill>
        <p:spPr bwMode="auto">
          <a:xfrm>
            <a:off x="3908425" y="2861187"/>
            <a:ext cx="2420938" cy="247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9"/>
          <p:cNvSpPr>
            <a:spLocks noChangeArrowheads="1"/>
          </p:cNvSpPr>
          <p:nvPr/>
        </p:nvSpPr>
        <p:spPr bwMode="auto">
          <a:xfrm>
            <a:off x="371475" y="14906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a:t>Overview of Cases for Young People Reported to COPFS in 2016/17, by type of crime</a:t>
            </a:r>
          </a:p>
        </p:txBody>
      </p:sp>
      <p:pic>
        <p:nvPicPr>
          <p:cNvPr id="9" name="Picture 4" descr="Image result for UNIVERSITY OF EDINBURGH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8748B4-391A-6F4B-A100-BEF19892F1CC}"/>
              </a:ext>
            </a:extLst>
          </p:cNvPr>
          <p:cNvSpPr>
            <a:spLocks noGrp="1"/>
          </p:cNvSpPr>
          <p:nvPr>
            <p:ph type="body" sz="quarter" idx="15"/>
          </p:nvPr>
        </p:nvSpPr>
        <p:spPr>
          <a:xfrm>
            <a:off x="8142288" y="1463675"/>
            <a:ext cx="3816350" cy="4729163"/>
          </a:xfrm>
        </p:spPr>
        <p:txBody>
          <a:bodyPr rtlCol="0">
            <a:normAutofit/>
          </a:bodyPr>
          <a:lstStyle/>
          <a:p>
            <a:pPr eaLnBrk="1" fontAlgn="auto" hangingPunct="1">
              <a:spcAft>
                <a:spcPts val="0"/>
              </a:spcAft>
              <a:defRPr/>
            </a:pPr>
            <a:r>
              <a:rPr lang="en-GB" dirty="0" smtClean="0"/>
              <a:t>Views of the police</a:t>
            </a:r>
            <a:endParaRPr lang="en-GB" dirty="0"/>
          </a:p>
          <a:p>
            <a:pPr lvl="1" eaLnBrk="1" fontAlgn="auto" hangingPunct="1">
              <a:spcAft>
                <a:spcPts val="0"/>
              </a:spcAft>
              <a:defRPr/>
            </a:pPr>
            <a:r>
              <a:rPr lang="en-GB" sz="2000" dirty="0" smtClean="0"/>
              <a:t>Just over half of adults in Scotland are </a:t>
            </a:r>
            <a:r>
              <a:rPr lang="en-GB" sz="2000" dirty="0"/>
              <a:t>confident in </a:t>
            </a:r>
            <a:r>
              <a:rPr lang="en-GB" sz="2000" dirty="0" smtClean="0"/>
              <a:t>the </a:t>
            </a:r>
            <a:r>
              <a:rPr lang="en-GB" sz="2000" dirty="0"/>
              <a:t>ability of the police to </a:t>
            </a:r>
            <a:r>
              <a:rPr lang="en-GB" sz="2000" dirty="0" smtClean="0"/>
              <a:t>prevent crime. Overall, the level of confidence in the police has increased between 2008/9 and 2017/18, especially in urban areas. </a:t>
            </a:r>
          </a:p>
          <a:p>
            <a:pPr eaLnBrk="1" fontAlgn="auto" hangingPunct="1">
              <a:lnSpc>
                <a:spcPct val="100000"/>
              </a:lnSpc>
              <a:spcAft>
                <a:spcPts val="0"/>
              </a:spcAft>
              <a:defRPr/>
            </a:pPr>
            <a:r>
              <a:rPr lang="en-GB" sz="1200" b="0" dirty="0">
                <a:solidFill>
                  <a:schemeClr val="tx1"/>
                </a:solidFill>
              </a:rPr>
              <a:t>Source: Scottish Government (2018). Scottish Crime and Justice Survey 2017/18: Main Findings. https://bit.ly/33WpWTf</a:t>
            </a:r>
            <a:endParaRPr lang="en-GB" sz="2000" b="0" dirty="0">
              <a:solidFill>
                <a:schemeClr val="tx1"/>
              </a:solidFill>
            </a:endParaRPr>
          </a:p>
        </p:txBody>
      </p:sp>
      <p:sp>
        <p:nvSpPr>
          <p:cNvPr id="5" name="Slide Number Placeholder 4">
            <a:extLst>
              <a:ext uri="{FF2B5EF4-FFF2-40B4-BE49-F238E27FC236}">
                <a16:creationId xmlns:a16="http://schemas.microsoft.com/office/drawing/2014/main" id="{7249C7FD-64CD-CB49-8900-479074C87009}"/>
              </a:ext>
            </a:extLst>
          </p:cNvPr>
          <p:cNvSpPr>
            <a:spLocks noGrp="1"/>
          </p:cNvSpPr>
          <p:nvPr>
            <p:ph type="sldNum" sz="quarter" idx="18"/>
          </p:nvPr>
        </p:nvSpPr>
        <p:spPr/>
        <p:txBody>
          <a:bodyPr/>
          <a:lstStyle/>
          <a:p>
            <a:pPr>
              <a:defRPr/>
            </a:pPr>
            <a:fld id="{F84B8FB6-312D-4CA7-A8AC-7E1655A4F36B}" type="slidenum">
              <a:rPr lang="en-US"/>
              <a:pPr>
                <a:defRPr/>
              </a:pPr>
              <a:t>14</a:t>
            </a:fld>
            <a:endParaRPr lang="en-US" dirty="0"/>
          </a:p>
        </p:txBody>
      </p:sp>
      <p:sp>
        <p:nvSpPr>
          <p:cNvPr id="9" name="Text Placeholder 1">
            <a:extLst>
              <a:ext uri="{FF2B5EF4-FFF2-40B4-BE49-F238E27FC236}">
                <a16:creationId xmlns:a16="http://schemas.microsoft.com/office/drawing/2014/main" id="{EC8D339D-C049-DE4C-98DB-6DE8AFE52346}"/>
              </a:ext>
            </a:extLst>
          </p:cNvPr>
          <p:cNvSpPr>
            <a:spLocks noGrp="1"/>
          </p:cNvSpPr>
          <p:nvPr>
            <p:ph type="body" sz="quarter" idx="10"/>
          </p:nvPr>
        </p:nvSpPr>
        <p:spPr>
          <a:xfrm>
            <a:off x="355600" y="279400"/>
            <a:ext cx="8685213" cy="815975"/>
          </a:xfrm>
        </p:spPr>
        <p:txBody>
          <a:bodyPr rtlCol="0">
            <a:normAutofit fontScale="92500" lnSpcReduction="20000"/>
          </a:bodyPr>
          <a:lstStyle/>
          <a:p>
            <a:pPr fontAlgn="auto">
              <a:spcAft>
                <a:spcPts val="0"/>
              </a:spcAft>
              <a:defRPr/>
            </a:pPr>
            <a:r>
              <a:rPr/>
              <a:t>Scotland by numbers:</a:t>
            </a:r>
            <a:br>
              <a:rPr/>
            </a:br>
            <a:r>
              <a:rPr/>
              <a:t>How well do you know Scotland?</a:t>
            </a:r>
            <a:endParaRPr lang="en-GB"/>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463675"/>
            <a:ext cx="7532688"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for UNIVERSITY OF EDINBURGH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8748B4-391A-6F4B-A100-BEF19892F1CC}"/>
              </a:ext>
            </a:extLst>
          </p:cNvPr>
          <p:cNvSpPr>
            <a:spLocks noGrp="1"/>
          </p:cNvSpPr>
          <p:nvPr>
            <p:ph type="body" sz="quarter" idx="15"/>
          </p:nvPr>
        </p:nvSpPr>
        <p:spPr>
          <a:xfrm>
            <a:off x="8137525" y="1404938"/>
            <a:ext cx="3821113" cy="4729162"/>
          </a:xfrm>
        </p:spPr>
        <p:txBody>
          <a:bodyPr rtlCol="0">
            <a:normAutofit/>
          </a:bodyPr>
          <a:lstStyle/>
          <a:p>
            <a:pPr eaLnBrk="1" fontAlgn="auto" hangingPunct="1">
              <a:spcAft>
                <a:spcPts val="0"/>
              </a:spcAft>
              <a:defRPr/>
            </a:pPr>
            <a:r>
              <a:rPr lang="en-GB" dirty="0" smtClean="0"/>
              <a:t>Views of the police</a:t>
            </a:r>
            <a:endParaRPr lang="en-GB" dirty="0"/>
          </a:p>
          <a:p>
            <a:pPr lvl="1" eaLnBrk="1" fontAlgn="auto" hangingPunct="1">
              <a:spcAft>
                <a:spcPts val="0"/>
              </a:spcAft>
              <a:defRPr/>
            </a:pPr>
            <a:r>
              <a:rPr lang="en-GB" sz="2000" dirty="0" smtClean="0"/>
              <a:t>People living in the most deprived areas of Scotland perceive the police as less effective, engaged and fair than people who live in less deprived or non deprived areas. </a:t>
            </a:r>
          </a:p>
          <a:p>
            <a:pPr eaLnBrk="1" fontAlgn="auto" hangingPunct="1">
              <a:lnSpc>
                <a:spcPct val="100000"/>
              </a:lnSpc>
              <a:spcAft>
                <a:spcPts val="0"/>
              </a:spcAft>
              <a:defRPr/>
            </a:pPr>
            <a:r>
              <a:rPr lang="en-GB" sz="1200" b="0" dirty="0">
                <a:solidFill>
                  <a:schemeClr val="tx1"/>
                </a:solidFill>
              </a:rPr>
              <a:t>Source: Scottish Government (2018). Scottish Crime and Justice Survey 2017/18: Main Findings. https://bit.ly/33WpWTf</a:t>
            </a:r>
            <a:endParaRPr lang="en-GB" sz="2000" b="0" dirty="0">
              <a:solidFill>
                <a:schemeClr val="tx1"/>
              </a:solidFill>
            </a:endParaRPr>
          </a:p>
        </p:txBody>
      </p:sp>
      <p:sp>
        <p:nvSpPr>
          <p:cNvPr id="5" name="Slide Number Placeholder 4">
            <a:extLst>
              <a:ext uri="{FF2B5EF4-FFF2-40B4-BE49-F238E27FC236}">
                <a16:creationId xmlns:a16="http://schemas.microsoft.com/office/drawing/2014/main" id="{7249C7FD-64CD-CB49-8900-479074C87009}"/>
              </a:ext>
            </a:extLst>
          </p:cNvPr>
          <p:cNvSpPr>
            <a:spLocks noGrp="1"/>
          </p:cNvSpPr>
          <p:nvPr>
            <p:ph type="sldNum" sz="quarter" idx="18"/>
          </p:nvPr>
        </p:nvSpPr>
        <p:spPr/>
        <p:txBody>
          <a:bodyPr/>
          <a:lstStyle/>
          <a:p>
            <a:pPr>
              <a:defRPr/>
            </a:pPr>
            <a:fld id="{E8E86374-B0D1-46A2-9D4B-6CCC8F9A3E3A}" type="slidenum">
              <a:rPr lang="en-US"/>
              <a:pPr>
                <a:defRPr/>
              </a:pPr>
              <a:t>15</a:t>
            </a:fld>
            <a:endParaRPr lang="en-US" dirty="0"/>
          </a:p>
        </p:txBody>
      </p:sp>
      <p:sp>
        <p:nvSpPr>
          <p:cNvPr id="9" name="Text Placeholder 1">
            <a:extLst>
              <a:ext uri="{FF2B5EF4-FFF2-40B4-BE49-F238E27FC236}">
                <a16:creationId xmlns:a16="http://schemas.microsoft.com/office/drawing/2014/main" id="{EC8D339D-C049-DE4C-98DB-6DE8AFE52346}"/>
              </a:ext>
            </a:extLst>
          </p:cNvPr>
          <p:cNvSpPr>
            <a:spLocks noGrp="1"/>
          </p:cNvSpPr>
          <p:nvPr>
            <p:ph type="body" sz="quarter" idx="10"/>
          </p:nvPr>
        </p:nvSpPr>
        <p:spPr>
          <a:xfrm>
            <a:off x="355600" y="279400"/>
            <a:ext cx="8685213" cy="815975"/>
          </a:xfrm>
        </p:spPr>
        <p:txBody>
          <a:bodyPr rtlCol="0">
            <a:normAutofit fontScale="92500" lnSpcReduction="20000"/>
          </a:bodyPr>
          <a:lstStyle/>
          <a:p>
            <a:pPr fontAlgn="auto">
              <a:spcAft>
                <a:spcPts val="0"/>
              </a:spcAft>
              <a:defRPr/>
            </a:pPr>
            <a:r>
              <a:rPr/>
              <a:t>Scotland by numbers:</a:t>
            </a:r>
            <a:br>
              <a:rPr/>
            </a:br>
            <a:r>
              <a:rPr/>
              <a:t>How well do you know Scotland?</a:t>
            </a:r>
            <a:endParaRPr lang="en-GB"/>
          </a:p>
        </p:txBody>
      </p:sp>
      <p:grpSp>
        <p:nvGrpSpPr>
          <p:cNvPr id="36870" name="Group 5"/>
          <p:cNvGrpSpPr>
            <a:grpSpLocks/>
          </p:cNvGrpSpPr>
          <p:nvPr/>
        </p:nvGrpSpPr>
        <p:grpSpPr bwMode="auto">
          <a:xfrm>
            <a:off x="600075" y="1471613"/>
            <a:ext cx="7467600" cy="5162550"/>
            <a:chOff x="599505" y="1472168"/>
            <a:chExt cx="7467964" cy="5162368"/>
          </a:xfrm>
        </p:grpSpPr>
        <p:pic>
          <p:nvPicPr>
            <p:cNvPr id="3687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505" y="1841499"/>
              <a:ext cx="6994663" cy="479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3"/>
            <p:cNvSpPr>
              <a:spLocks noChangeArrowheads="1"/>
            </p:cNvSpPr>
            <p:nvPr/>
          </p:nvSpPr>
          <p:spPr bwMode="auto">
            <a:xfrm>
              <a:off x="599506" y="1472168"/>
              <a:ext cx="5397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a:t>Variation in perceptions of the police by deprivation</a:t>
              </a:r>
            </a:p>
          </p:txBody>
        </p:sp>
        <p:pic>
          <p:nvPicPr>
            <p:cNvPr id="36873"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67576" y="1488079"/>
              <a:ext cx="2299893"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8358" y="1775011"/>
              <a:ext cx="1495992" cy="24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Image result for UNIVERSITY OF EDINBURGH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49C7FD-64CD-CB49-8900-479074C87009}"/>
              </a:ext>
            </a:extLst>
          </p:cNvPr>
          <p:cNvSpPr>
            <a:spLocks noGrp="1"/>
          </p:cNvSpPr>
          <p:nvPr>
            <p:ph type="sldNum" sz="quarter" idx="18"/>
          </p:nvPr>
        </p:nvSpPr>
        <p:spPr/>
        <p:txBody>
          <a:bodyPr/>
          <a:lstStyle/>
          <a:p>
            <a:pPr>
              <a:defRPr/>
            </a:pPr>
            <a:fld id="{11BC4BEA-24C0-4998-B7AB-A63CB08173E1}" type="slidenum">
              <a:rPr lang="en-US"/>
              <a:pPr>
                <a:defRPr/>
              </a:pPr>
              <a:t>16</a:t>
            </a:fld>
            <a:endParaRPr lang="en-US" dirty="0"/>
          </a:p>
        </p:txBody>
      </p:sp>
      <p:sp>
        <p:nvSpPr>
          <p:cNvPr id="9" name="Text Placeholder 1">
            <a:extLst>
              <a:ext uri="{FF2B5EF4-FFF2-40B4-BE49-F238E27FC236}">
                <a16:creationId xmlns:a16="http://schemas.microsoft.com/office/drawing/2014/main" id="{EC8D339D-C049-DE4C-98DB-6DE8AFE52346}"/>
              </a:ext>
            </a:extLst>
          </p:cNvPr>
          <p:cNvSpPr>
            <a:spLocks noGrp="1"/>
          </p:cNvSpPr>
          <p:nvPr>
            <p:ph type="body" sz="quarter" idx="10"/>
          </p:nvPr>
        </p:nvSpPr>
        <p:spPr>
          <a:xfrm>
            <a:off x="355600" y="279400"/>
            <a:ext cx="8685213" cy="815975"/>
          </a:xfrm>
        </p:spPr>
        <p:txBody>
          <a:bodyPr rtlCol="0">
            <a:normAutofit fontScale="92500" lnSpcReduction="20000"/>
          </a:bodyPr>
          <a:lstStyle/>
          <a:p>
            <a:pPr fontAlgn="auto">
              <a:spcAft>
                <a:spcPts val="0"/>
              </a:spcAft>
              <a:defRPr/>
            </a:pPr>
            <a:r>
              <a:rPr/>
              <a:t>Scotland by numbers:</a:t>
            </a:r>
            <a:br>
              <a:rPr/>
            </a:br>
            <a:r>
              <a:rPr/>
              <a:t>How well do you know Scotland?</a:t>
            </a:r>
            <a:endParaRPr lang="en-GB"/>
          </a:p>
        </p:txBody>
      </p:sp>
      <p:sp>
        <p:nvSpPr>
          <p:cNvPr id="38917" name="Rectangle 7"/>
          <p:cNvSpPr>
            <a:spLocks noChangeArrowheads="1"/>
          </p:cNvSpPr>
          <p:nvPr/>
        </p:nvSpPr>
        <p:spPr bwMode="auto">
          <a:xfrm>
            <a:off x="598488" y="1436688"/>
            <a:ext cx="6327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a:t>Proportion of adults who were worried about experiencing different types of crime, 2008/09 – 2017/18</a:t>
            </a:r>
          </a:p>
        </p:txBody>
      </p:sp>
      <p:sp>
        <p:nvSpPr>
          <p:cNvPr id="38918" name="Text Placeholder 2"/>
          <p:cNvSpPr>
            <a:spLocks noGrp="1"/>
          </p:cNvSpPr>
          <p:nvPr>
            <p:ph type="body" sz="quarter" idx="15"/>
          </p:nvPr>
        </p:nvSpPr>
        <p:spPr>
          <a:xfrm>
            <a:off x="7764463" y="1436688"/>
            <a:ext cx="4194175" cy="4729162"/>
          </a:xfrm>
        </p:spPr>
        <p:txBody>
          <a:bodyPr/>
          <a:lstStyle/>
          <a:p>
            <a:pPr eaLnBrk="1" hangingPunct="1"/>
            <a:r>
              <a:rPr lang="en-GB" altLang="en-US" smtClean="0"/>
              <a:t>Fear of crime</a:t>
            </a:r>
          </a:p>
          <a:p>
            <a:pPr eaLnBrk="1" hangingPunct="1">
              <a:lnSpc>
                <a:spcPts val="2600"/>
              </a:lnSpc>
            </a:pPr>
            <a:r>
              <a:rPr lang="en-GB" altLang="en-US" sz="2000" smtClean="0">
                <a:solidFill>
                  <a:schemeClr val="tx1"/>
                </a:solidFill>
              </a:rPr>
              <a:t>Overall, in 2017/18, people in Scotland were less worried about experiencing crime than they were in 2008/9. About half of the survey respondents said they are worried about being a victim of online fraud and 43% said they are worried about identity theft, both are examples of cybercrime.</a:t>
            </a:r>
          </a:p>
          <a:p>
            <a:pPr eaLnBrk="1" hangingPunct="1">
              <a:lnSpc>
                <a:spcPct val="100000"/>
              </a:lnSpc>
            </a:pPr>
            <a:r>
              <a:rPr lang="en-GB" altLang="en-US" sz="1200" b="0" smtClean="0">
                <a:solidFill>
                  <a:schemeClr val="tx1"/>
                </a:solidFill>
              </a:rPr>
              <a:t>Source: adapted from Scottish Government (2018). Scottish Crime and Justice Survey 2017/18: Main Findings. https://bit.ly/33WpWTf</a:t>
            </a:r>
            <a:endParaRPr lang="en-GB" altLang="en-US" sz="2000" b="0" smtClean="0">
              <a:solidFill>
                <a:schemeClr val="tx1"/>
              </a:solidFill>
            </a:endParaRPr>
          </a:p>
        </p:txBody>
      </p:sp>
      <p:grpSp>
        <p:nvGrpSpPr>
          <p:cNvPr id="38919" name="Group 6"/>
          <p:cNvGrpSpPr>
            <a:grpSpLocks/>
          </p:cNvGrpSpPr>
          <p:nvPr/>
        </p:nvGrpSpPr>
        <p:grpSpPr bwMode="auto">
          <a:xfrm>
            <a:off x="100013" y="2265363"/>
            <a:ext cx="6826250" cy="4197350"/>
            <a:chOff x="400409" y="2264797"/>
            <a:chExt cx="6825836" cy="4198459"/>
          </a:xfrm>
        </p:grpSpPr>
        <p:pic>
          <p:nvPicPr>
            <p:cNvPr id="38920"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8902" y="2264797"/>
              <a:ext cx="5951349" cy="41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902" y="2264797"/>
              <a:ext cx="5951349" cy="41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409" y="5764307"/>
              <a:ext cx="5951349" cy="67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01691" y="5980520"/>
              <a:ext cx="3024554" cy="48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51585" y="5764571"/>
              <a:ext cx="498445" cy="215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3" name="Picture 4" descr="Image result for UNIVERSITY OF EDINBURGH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49C7FD-64CD-CB49-8900-479074C87009}"/>
              </a:ext>
            </a:extLst>
          </p:cNvPr>
          <p:cNvSpPr>
            <a:spLocks noGrp="1"/>
          </p:cNvSpPr>
          <p:nvPr>
            <p:ph type="sldNum" sz="quarter" idx="18"/>
          </p:nvPr>
        </p:nvSpPr>
        <p:spPr/>
        <p:txBody>
          <a:bodyPr/>
          <a:lstStyle/>
          <a:p>
            <a:pPr>
              <a:defRPr/>
            </a:pPr>
            <a:fld id="{7943C9A1-EC20-48B2-B374-80DF3D8AE95C}" type="slidenum">
              <a:rPr lang="en-US"/>
              <a:pPr>
                <a:defRPr/>
              </a:pPr>
              <a:t>17</a:t>
            </a:fld>
            <a:endParaRPr lang="en-US" dirty="0"/>
          </a:p>
        </p:txBody>
      </p:sp>
      <p:sp>
        <p:nvSpPr>
          <p:cNvPr id="9" name="Text Placeholder 1">
            <a:extLst>
              <a:ext uri="{FF2B5EF4-FFF2-40B4-BE49-F238E27FC236}">
                <a16:creationId xmlns:a16="http://schemas.microsoft.com/office/drawing/2014/main" id="{EC8D339D-C049-DE4C-98DB-6DE8AFE52346}"/>
              </a:ext>
            </a:extLst>
          </p:cNvPr>
          <p:cNvSpPr>
            <a:spLocks noGrp="1"/>
          </p:cNvSpPr>
          <p:nvPr>
            <p:ph type="body" sz="quarter" idx="10"/>
          </p:nvPr>
        </p:nvSpPr>
        <p:spPr>
          <a:xfrm>
            <a:off x="355600" y="279400"/>
            <a:ext cx="8685213" cy="815975"/>
          </a:xfrm>
        </p:spPr>
        <p:txBody>
          <a:bodyPr rtlCol="0">
            <a:normAutofit fontScale="92500" lnSpcReduction="20000"/>
          </a:bodyPr>
          <a:lstStyle/>
          <a:p>
            <a:pPr fontAlgn="auto">
              <a:spcAft>
                <a:spcPts val="0"/>
              </a:spcAft>
              <a:defRPr/>
            </a:pPr>
            <a:r>
              <a:rPr/>
              <a:t>Scotland by numbers:</a:t>
            </a:r>
            <a:br>
              <a:rPr/>
            </a:br>
            <a:r>
              <a:rPr/>
              <a:t>How well do you know Scotland?</a:t>
            </a:r>
            <a:endParaRPr lang="en-GB"/>
          </a:p>
        </p:txBody>
      </p:sp>
      <p:pic>
        <p:nvPicPr>
          <p:cNvPr id="43012" name="Picture 4" descr="Image result for UNIVERSITY OF EDINBURGH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7"/>
          <p:cNvSpPr>
            <a:spLocks noChangeArrowheads="1"/>
          </p:cNvSpPr>
          <p:nvPr/>
        </p:nvSpPr>
        <p:spPr bwMode="auto">
          <a:xfrm>
            <a:off x="898525" y="1436688"/>
            <a:ext cx="551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a:t>Proportion of adults who felt safe/unsafe walking alone in the local area after dark (SCJS 2017/18)</a:t>
            </a:r>
          </a:p>
        </p:txBody>
      </p:sp>
      <p:pic>
        <p:nvPicPr>
          <p:cNvPr id="430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8525" y="2217738"/>
            <a:ext cx="4633913"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Placeholder 2"/>
          <p:cNvSpPr>
            <a:spLocks noGrp="1"/>
          </p:cNvSpPr>
          <p:nvPr>
            <p:ph type="body" sz="quarter" idx="15"/>
          </p:nvPr>
        </p:nvSpPr>
        <p:spPr>
          <a:xfrm>
            <a:off x="7764463" y="1436688"/>
            <a:ext cx="4194175" cy="4729162"/>
          </a:xfrm>
        </p:spPr>
        <p:txBody>
          <a:bodyPr/>
          <a:lstStyle/>
          <a:p>
            <a:pPr eaLnBrk="1" hangingPunct="1"/>
            <a:r>
              <a:rPr lang="en-GB" altLang="en-US" smtClean="0"/>
              <a:t>Fear of crime</a:t>
            </a:r>
          </a:p>
          <a:p>
            <a:pPr eaLnBrk="1" hangingPunct="1">
              <a:lnSpc>
                <a:spcPts val="2600"/>
              </a:lnSpc>
            </a:pPr>
            <a:r>
              <a:rPr lang="en-GB" altLang="en-US" sz="2000" smtClean="0">
                <a:solidFill>
                  <a:schemeClr val="tx1"/>
                </a:solidFill>
              </a:rPr>
              <a:t>Men, young adults and people living in non-deprived areas are more likely to feel safe walking alone after dark than women, older people and those living in the most deprived areas of Scotland.</a:t>
            </a:r>
          </a:p>
          <a:p>
            <a:pPr eaLnBrk="1" hangingPunct="1">
              <a:lnSpc>
                <a:spcPct val="100000"/>
              </a:lnSpc>
            </a:pPr>
            <a:r>
              <a:rPr lang="en-GB" altLang="en-US" sz="1200" b="0" smtClean="0">
                <a:solidFill>
                  <a:schemeClr val="tx1"/>
                </a:solidFill>
              </a:rPr>
              <a:t>Source: Scottish Government (2018). Scottish Crime and Justice Survey 2017/18: Main Findings. https://bit.ly/33WpWTf</a:t>
            </a:r>
            <a:endParaRPr lang="en-GB" altLang="en-US" sz="2000" b="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ctrTitle"/>
          </p:nvPr>
        </p:nvSpPr>
        <p:spPr>
          <a:xfrm>
            <a:off x="336550" y="3876675"/>
            <a:ext cx="5657850" cy="2387600"/>
          </a:xfrm>
        </p:spPr>
        <p:txBody>
          <a:bodyPr/>
          <a:lstStyle/>
          <a:p>
            <a:pPr eaLnBrk="1" hangingPunct="1"/>
            <a:r>
              <a:rPr lang="en-GB" altLang="en-US" sz="2000" smtClean="0"/>
              <a:t>What is the Q Step Academy?</a:t>
            </a:r>
            <a:br>
              <a:rPr lang="en-GB" altLang="en-US" sz="2000" smtClean="0"/>
            </a:br>
            <a:r>
              <a:rPr lang="en-GB" altLang="en-US" sz="2000" b="0" smtClean="0"/>
              <a:t>The Q Step Academy is a partnership between the Edinburgh Q Step Centre and schools in Edinburgh and the city region. This partnership will provide free training and resources on statistical literacy for staff and pupils in the Social Sciences.</a:t>
            </a:r>
            <a:r>
              <a:rPr lang="en-GB" altLang="en-US" sz="2000" smtClean="0"/>
              <a:t/>
            </a:r>
            <a:br>
              <a:rPr lang="en-GB" altLang="en-US" sz="2000" smtClean="0"/>
            </a:br>
            <a:r>
              <a:rPr lang="en-GB" altLang="en-US" sz="2000" smtClean="0"/>
              <a:t> </a:t>
            </a:r>
            <a:br>
              <a:rPr lang="en-GB" altLang="en-US" sz="2000" smtClean="0"/>
            </a:br>
            <a:r>
              <a:rPr lang="en-GB" altLang="en-US" sz="2000" smtClean="0"/>
              <a:t>What will the Academy do?</a:t>
            </a:r>
            <a:br>
              <a:rPr lang="en-GB" altLang="en-US" sz="2000" smtClean="0"/>
            </a:br>
            <a:r>
              <a:rPr lang="en-GB" altLang="en-US" sz="2000" b="0" smtClean="0"/>
              <a:t>The Q-Step Academy aims to raise the profile of social statistics and data literacy within schools. It will work in collaboration with teachers, delivering masterclass sessions to pupils and creating resources which link to the curriculum. </a:t>
            </a:r>
            <a:r>
              <a:rPr lang="en-GB" altLang="en-US" sz="2000" smtClean="0"/>
              <a:t/>
            </a:r>
            <a:br>
              <a:rPr lang="en-GB" altLang="en-US" sz="2000" smtClean="0"/>
            </a:br>
            <a:r>
              <a:rPr lang="en-GB" altLang="en-US" sz="2000" smtClean="0"/>
              <a:t> </a:t>
            </a:r>
            <a:br>
              <a:rPr lang="en-GB" altLang="en-US" sz="2000" smtClean="0"/>
            </a:br>
            <a:r>
              <a:rPr lang="en-GB" altLang="en-US" sz="2000" smtClean="0"/>
              <a:t>How can your school get involved?</a:t>
            </a:r>
            <a:br>
              <a:rPr lang="en-GB" altLang="en-US" sz="2000" smtClean="0"/>
            </a:br>
            <a:r>
              <a:rPr lang="en-GB" altLang="en-US" sz="2000" b="0" smtClean="0"/>
              <a:t>We are looking to develop links with schools in the future, if you would like more information, please get in touch by emailing us: qstepacademy@ed.ac.uk or visit: </a:t>
            </a:r>
            <a:br>
              <a:rPr lang="en-GB" altLang="en-US" sz="2000" b="0" smtClean="0"/>
            </a:br>
            <a:r>
              <a:rPr lang="en-GB" altLang="en-US" sz="2000" b="0" smtClean="0"/>
              <a:t>www.q-step.ed.ac.uk</a:t>
            </a:r>
          </a:p>
        </p:txBody>
      </p:sp>
      <p:pic>
        <p:nvPicPr>
          <p:cNvPr id="45059" name="Picture 4" descr="Image result for UNIVERSITY OF EDINBURGH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7175" y="5826125"/>
            <a:ext cx="207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4"/>
          <p:cNvSpPr txBox="1">
            <a:spLocks/>
          </p:cNvSpPr>
          <p:nvPr/>
        </p:nvSpPr>
        <p:spPr bwMode="auto">
          <a:xfrm>
            <a:off x="6413500" y="431800"/>
            <a:ext cx="34639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GB" altLang="en-US" sz="2000" b="1">
                <a:solidFill>
                  <a:schemeClr val="bg1"/>
                </a:solidFill>
                <a:latin typeface="Arial" panose="020B0604020202020204" pitchFamily="34" charset="0"/>
                <a:cs typeface="Arial" panose="020B0604020202020204" pitchFamily="34" charset="0"/>
              </a:rPr>
              <a:t>About the creators of this resource: </a:t>
            </a:r>
          </a:p>
          <a:p>
            <a:pPr eaLnBrk="1" hangingPunct="1">
              <a:lnSpc>
                <a:spcPct val="90000"/>
              </a:lnSpc>
            </a:pPr>
            <a:endParaRPr lang="en-GB" altLang="en-US" sz="2000">
              <a:solidFill>
                <a:schemeClr val="bg1"/>
              </a:solidFill>
              <a:latin typeface="Arial" panose="020B0604020202020204" pitchFamily="34" charset="0"/>
              <a:cs typeface="Arial" panose="020B0604020202020204" pitchFamily="34" charset="0"/>
            </a:endParaRPr>
          </a:p>
          <a:p>
            <a:pPr eaLnBrk="1" hangingPunct="1">
              <a:lnSpc>
                <a:spcPct val="90000"/>
              </a:lnSpc>
            </a:pPr>
            <a:r>
              <a:rPr lang="en-GB" altLang="en-US" sz="2000" b="1">
                <a:solidFill>
                  <a:schemeClr val="bg1"/>
                </a:solidFill>
                <a:latin typeface="Arial" panose="020B0604020202020204" pitchFamily="34" charset="0"/>
                <a:cs typeface="Arial" panose="020B0604020202020204" pitchFamily="34" charset="0"/>
              </a:rPr>
              <a:t>Dr Gitit Kadar-Satat </a:t>
            </a:r>
          </a:p>
          <a:p>
            <a:pPr eaLnBrk="1" hangingPunct="1">
              <a:lnSpc>
                <a:spcPct val="90000"/>
              </a:lnSpc>
            </a:pPr>
            <a:r>
              <a:rPr lang="en-GB" altLang="en-US" sz="2000">
                <a:solidFill>
                  <a:schemeClr val="bg1"/>
                </a:solidFill>
                <a:latin typeface="Arial" panose="020B0604020202020204" pitchFamily="34" charset="0"/>
                <a:cs typeface="Arial" panose="020B0604020202020204" pitchFamily="34" charset="0"/>
              </a:rPr>
              <a:t>Outreach Fellow, University of Edinburgh Q-Step Centre.</a:t>
            </a:r>
          </a:p>
          <a:p>
            <a:pPr eaLnBrk="1" hangingPunct="1">
              <a:lnSpc>
                <a:spcPct val="90000"/>
              </a:lnSpc>
            </a:pPr>
            <a:endParaRPr lang="en-GB" altLang="en-US" sz="2000">
              <a:solidFill>
                <a:schemeClr val="bg1"/>
              </a:solidFill>
              <a:latin typeface="Arial" panose="020B0604020202020204" pitchFamily="34" charset="0"/>
              <a:cs typeface="Arial" panose="020B0604020202020204" pitchFamily="34" charset="0"/>
            </a:endParaRPr>
          </a:p>
          <a:p>
            <a:pPr eaLnBrk="1" hangingPunct="1">
              <a:lnSpc>
                <a:spcPct val="90000"/>
              </a:lnSpc>
            </a:pPr>
            <a:endParaRPr lang="en-GB" altLang="en-US" sz="2000" b="1">
              <a:solidFill>
                <a:schemeClr val="bg1"/>
              </a:solidFill>
              <a:latin typeface="Arial" panose="020B0604020202020204" pitchFamily="34" charset="0"/>
              <a:cs typeface="Arial" panose="020B0604020202020204" pitchFamily="34" charset="0"/>
            </a:endParaRPr>
          </a:p>
          <a:p>
            <a:pPr eaLnBrk="1" hangingPunct="1">
              <a:lnSpc>
                <a:spcPct val="90000"/>
              </a:lnSpc>
            </a:pPr>
            <a:r>
              <a:rPr lang="en-GB" altLang="en-US" sz="2000" b="1">
                <a:solidFill>
                  <a:schemeClr val="bg1"/>
                </a:solidFill>
                <a:latin typeface="Arial" panose="020B0604020202020204" pitchFamily="34" charset="0"/>
                <a:cs typeface="Arial" panose="020B0604020202020204" pitchFamily="34" charset="0"/>
              </a:rPr>
              <a:t>Dr Helen Packwood </a:t>
            </a:r>
            <a:r>
              <a:rPr lang="en-GB" altLang="en-US" sz="2000">
                <a:solidFill>
                  <a:schemeClr val="bg1"/>
                </a:solidFill>
                <a:latin typeface="Arial" panose="020B0604020202020204" pitchFamily="34" charset="0"/>
                <a:cs typeface="Arial" panose="020B0604020202020204" pitchFamily="34" charset="0"/>
              </a:rPr>
              <a:t>Outreach Fellow, University of Edinburgh Q-Step Centre.</a:t>
            </a:r>
          </a:p>
          <a:p>
            <a:pPr eaLnBrk="1" hangingPunct="1">
              <a:lnSpc>
                <a:spcPct val="90000"/>
              </a:lnSpc>
            </a:pPr>
            <a:endParaRPr lang="en-GB" altLang="en-US" sz="2000">
              <a:solidFill>
                <a:schemeClr val="bg1"/>
              </a:solidFill>
              <a:latin typeface="Arial" panose="020B0604020202020204" pitchFamily="34" charset="0"/>
              <a:cs typeface="Arial" panose="020B0604020202020204" pitchFamily="34" charset="0"/>
            </a:endParaRPr>
          </a:p>
          <a:p>
            <a:pPr eaLnBrk="1" hangingPunct="1">
              <a:lnSpc>
                <a:spcPct val="90000"/>
              </a:lnSpc>
            </a:pPr>
            <a:endParaRPr lang="en-GB" altLang="en-US" sz="2000" b="1">
              <a:solidFill>
                <a:schemeClr val="bg1"/>
              </a:solidFill>
              <a:latin typeface="Arial" panose="020B0604020202020204" pitchFamily="34" charset="0"/>
              <a:cs typeface="Arial" panose="020B0604020202020204" pitchFamily="34" charset="0"/>
            </a:endParaRPr>
          </a:p>
          <a:p>
            <a:pPr eaLnBrk="1" hangingPunct="1">
              <a:lnSpc>
                <a:spcPct val="90000"/>
              </a:lnSpc>
            </a:pPr>
            <a:r>
              <a:rPr lang="en-GB" altLang="en-US" sz="2000" b="1">
                <a:solidFill>
                  <a:schemeClr val="bg1"/>
                </a:solidFill>
                <a:latin typeface="Arial" panose="020B0604020202020204" pitchFamily="34" charset="0"/>
                <a:cs typeface="Arial" panose="020B0604020202020204" pitchFamily="34" charset="0"/>
              </a:rPr>
              <a:t>Mr Sohaib Ashraf </a:t>
            </a:r>
            <a:r>
              <a:rPr lang="en-GB" altLang="en-US" sz="2000">
                <a:solidFill>
                  <a:schemeClr val="bg1"/>
                </a:solidFill>
                <a:latin typeface="Arial" panose="020B0604020202020204" pitchFamily="34" charset="0"/>
                <a:cs typeface="Arial" panose="020B0604020202020204" pitchFamily="34" charset="0"/>
              </a:rPr>
              <a:t>is studying MA Politics with Quantitative Methods.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2"/>
          <p:cNvSpPr>
            <a:spLocks noGrp="1"/>
          </p:cNvSpPr>
          <p:nvPr>
            <p:ph type="body" sz="quarter" idx="15"/>
          </p:nvPr>
        </p:nvSpPr>
        <p:spPr>
          <a:xfrm>
            <a:off x="6207125" y="1670050"/>
            <a:ext cx="5573713" cy="619125"/>
          </a:xfrm>
        </p:spPr>
        <p:txBody>
          <a:bodyPr/>
          <a:lstStyle/>
          <a:p>
            <a:pPr eaLnBrk="1" hangingPunct="1"/>
            <a:r>
              <a:rPr lang="en-GB" altLang="en-US" smtClean="0"/>
              <a:t>What are some sources of crime statistics in Scotland?</a:t>
            </a:r>
          </a:p>
          <a:p>
            <a:pPr eaLnBrk="1" hangingPunct="1"/>
            <a:endParaRPr lang="en-US" altLang="en-US" smtClean="0"/>
          </a:p>
        </p:txBody>
      </p:sp>
      <p:sp>
        <p:nvSpPr>
          <p:cNvPr id="10244" name="Text Placeholder 3"/>
          <p:cNvSpPr>
            <a:spLocks noGrp="1"/>
          </p:cNvSpPr>
          <p:nvPr>
            <p:ph type="body" sz="quarter" idx="16"/>
          </p:nvPr>
        </p:nvSpPr>
        <p:spPr>
          <a:xfrm>
            <a:off x="6184900" y="2868613"/>
            <a:ext cx="5751513" cy="3306762"/>
          </a:xfrm>
        </p:spPr>
        <p:txBody>
          <a:bodyPr/>
          <a:lstStyle/>
          <a:p>
            <a:pPr marL="342900" indent="-342900" eaLnBrk="1" hangingPunct="1">
              <a:lnSpc>
                <a:spcPct val="100000"/>
              </a:lnSpc>
              <a:buFont typeface="Arial" panose="020B0604020202020204" pitchFamily="34" charset="0"/>
              <a:buChar char="•"/>
            </a:pPr>
            <a:r>
              <a:rPr lang="en-GB" altLang="en-US" sz="2000" smtClean="0">
                <a:solidFill>
                  <a:schemeClr val="tx1"/>
                </a:solidFill>
              </a:rPr>
              <a:t>Police Records</a:t>
            </a:r>
          </a:p>
          <a:p>
            <a:pPr marL="342900" indent="-342900" eaLnBrk="1" hangingPunct="1">
              <a:lnSpc>
                <a:spcPct val="100000"/>
              </a:lnSpc>
              <a:buFont typeface="Arial" panose="020B0604020202020204" pitchFamily="34" charset="0"/>
              <a:buChar char="•"/>
            </a:pPr>
            <a:r>
              <a:rPr lang="en-GB" altLang="en-US" sz="2000" smtClean="0">
                <a:solidFill>
                  <a:schemeClr val="tx1"/>
                </a:solidFill>
              </a:rPr>
              <a:t>Scottish Household Survey (SHS)</a:t>
            </a:r>
          </a:p>
          <a:p>
            <a:pPr marL="342900" indent="-342900" eaLnBrk="1" hangingPunct="1">
              <a:lnSpc>
                <a:spcPct val="100000"/>
              </a:lnSpc>
              <a:buFont typeface="Arial" panose="020B0604020202020204" pitchFamily="34" charset="0"/>
              <a:buChar char="•"/>
            </a:pPr>
            <a:r>
              <a:rPr lang="en-GB" altLang="en-US" sz="2000" smtClean="0">
                <a:solidFill>
                  <a:schemeClr val="tx1"/>
                </a:solidFill>
              </a:rPr>
              <a:t>Scottish Crime and Justice Survey (SCJS)</a:t>
            </a:r>
          </a:p>
          <a:p>
            <a:pPr marL="342900" indent="-342900" eaLnBrk="1" hangingPunct="1">
              <a:lnSpc>
                <a:spcPct val="100000"/>
              </a:lnSpc>
              <a:buFont typeface="Arial" panose="020B0604020202020204" pitchFamily="34" charset="0"/>
              <a:buChar char="•"/>
            </a:pPr>
            <a:r>
              <a:rPr lang="en-GB" altLang="en-US" sz="2000" smtClean="0">
                <a:solidFill>
                  <a:schemeClr val="tx1"/>
                </a:solidFill>
              </a:rPr>
              <a:t>Edinburgh Study of Youth Transitions and Crime (ESYTC)</a:t>
            </a:r>
          </a:p>
          <a:p>
            <a:pPr marL="342900" indent="-342900" eaLnBrk="1" hangingPunct="1">
              <a:lnSpc>
                <a:spcPct val="100000"/>
              </a:lnSpc>
              <a:buFont typeface="Arial" panose="020B0604020202020204" pitchFamily="34" charset="0"/>
              <a:buChar char="•"/>
            </a:pPr>
            <a:r>
              <a:rPr lang="en-GB" altLang="en-US" sz="2000" smtClean="0">
                <a:solidFill>
                  <a:schemeClr val="tx1"/>
                </a:solidFill>
              </a:rPr>
              <a:t>Understanding Glasgow – the Glasgow Indicators Project</a:t>
            </a:r>
          </a:p>
          <a:p>
            <a:pPr marL="342900" indent="-342900" eaLnBrk="1" hangingPunct="1">
              <a:lnSpc>
                <a:spcPct val="100000"/>
              </a:lnSpc>
              <a:buFont typeface="Arial" panose="020B0604020202020204" pitchFamily="34" charset="0"/>
              <a:buChar char="•"/>
            </a:pPr>
            <a:r>
              <a:rPr lang="en-GB" altLang="en-US" sz="2000" smtClean="0">
                <a:solidFill>
                  <a:schemeClr val="tx1"/>
                </a:solidFill>
              </a:rPr>
              <a:t>And more…</a:t>
            </a:r>
          </a:p>
        </p:txBody>
      </p:sp>
      <p:sp>
        <p:nvSpPr>
          <p:cNvPr id="10245"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pic>
        <p:nvPicPr>
          <p:cNvPr id="10246"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913" y="1663700"/>
            <a:ext cx="52212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for UNIVERSITY OF EDINBURGH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Placeholder 3"/>
          <p:cNvSpPr>
            <a:spLocks noGrp="1"/>
          </p:cNvSpPr>
          <p:nvPr>
            <p:ph type="body" sz="quarter" idx="16"/>
          </p:nvPr>
        </p:nvSpPr>
        <p:spPr>
          <a:xfrm>
            <a:off x="668338" y="2463800"/>
            <a:ext cx="5408612" cy="3308350"/>
          </a:xfrm>
        </p:spPr>
        <p:txBody>
          <a:bodyPr/>
          <a:lstStyle/>
          <a:p>
            <a:pPr eaLnBrk="1" hangingPunct="1">
              <a:lnSpc>
                <a:spcPts val="2800"/>
              </a:lnSpc>
            </a:pPr>
            <a:r>
              <a:rPr lang="en-GB" altLang="en-US" sz="2000" smtClean="0">
                <a:solidFill>
                  <a:schemeClr val="tx1"/>
                </a:solidFill>
              </a:rPr>
              <a:t>‘The SCJS is a large-scale social survey which asks people about their experiences and perceptions of crime. The SCJS is important because it provides a picture of crime in Scotland, including crimes that haven’t been reported to, or recorded by the police...’</a:t>
            </a:r>
          </a:p>
          <a:p>
            <a:pPr eaLnBrk="1" hangingPunct="1">
              <a:lnSpc>
                <a:spcPts val="2800"/>
              </a:lnSpc>
            </a:pPr>
            <a:r>
              <a:rPr lang="en-GB" altLang="en-US" sz="2000" smtClean="0">
                <a:solidFill>
                  <a:schemeClr val="tx1"/>
                </a:solidFill>
              </a:rPr>
              <a:t>The survey is being held every two years. In 2017/18, 5,475 people were surveyed in the SCJS.</a:t>
            </a:r>
          </a:p>
          <a:p>
            <a:pPr eaLnBrk="1" hangingPunct="1">
              <a:lnSpc>
                <a:spcPts val="2800"/>
              </a:lnSpc>
            </a:pPr>
            <a:endParaRPr lang="en-GB" altLang="en-US" sz="2000" smtClean="0">
              <a:solidFill>
                <a:schemeClr val="tx1"/>
              </a:solidFill>
            </a:endParaRPr>
          </a:p>
          <a:p>
            <a:pPr eaLnBrk="1" hangingPunct="1">
              <a:lnSpc>
                <a:spcPts val="2800"/>
              </a:lnSpc>
            </a:pPr>
            <a:endParaRPr lang="en-GB" altLang="en-US" sz="2000" smtClean="0">
              <a:solidFill>
                <a:schemeClr val="tx1"/>
              </a:solidFill>
            </a:endParaRPr>
          </a:p>
        </p:txBody>
      </p:sp>
      <p:sp>
        <p:nvSpPr>
          <p:cNvPr id="12291"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12293" name="Text Placeholder 2"/>
          <p:cNvSpPr>
            <a:spLocks noGrp="1"/>
          </p:cNvSpPr>
          <p:nvPr>
            <p:ph type="body" sz="quarter" idx="15"/>
          </p:nvPr>
        </p:nvSpPr>
        <p:spPr>
          <a:xfrm>
            <a:off x="663575" y="1663700"/>
            <a:ext cx="11096625" cy="619125"/>
          </a:xfrm>
        </p:spPr>
        <p:txBody>
          <a:bodyPr/>
          <a:lstStyle/>
          <a:p>
            <a:pPr eaLnBrk="1" hangingPunct="1"/>
            <a:r>
              <a:rPr lang="en-GB" altLang="en-US" smtClean="0"/>
              <a:t>What is the Scottish Crime and Justice Survey (SCJS)?</a:t>
            </a:r>
            <a:endParaRPr lang="en-US" altLang="en-US" smtClean="0"/>
          </a:p>
        </p:txBody>
      </p:sp>
      <p:sp>
        <p:nvSpPr>
          <p:cNvPr id="12294" name="Text Placeholder 3"/>
          <p:cNvSpPr txBox="1">
            <a:spLocks/>
          </p:cNvSpPr>
          <p:nvPr/>
        </p:nvSpPr>
        <p:spPr bwMode="auto">
          <a:xfrm>
            <a:off x="6345238" y="2493963"/>
            <a:ext cx="54149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nSpc>
                <a:spcPct val="90000"/>
              </a:lnSpc>
              <a:spcBef>
                <a:spcPts val="1000"/>
              </a:spcBef>
              <a:buFont typeface="Arial" panose="020B0604020202020204" pitchFamily="34" charset="0"/>
              <a:defRPr sz="2800" b="1">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2800"/>
              </a:lnSpc>
            </a:pPr>
            <a:r>
              <a:rPr lang="en-GB" altLang="en-US" sz="2000"/>
              <a:t>Findings from the SCJS help policy makers in understanding the nature of crime in Scotland, targeting resources &amp; monitoring the impact of initiatives to target crime. </a:t>
            </a:r>
          </a:p>
          <a:p>
            <a:pPr eaLnBrk="1" hangingPunct="1">
              <a:lnSpc>
                <a:spcPct val="100000"/>
              </a:lnSpc>
            </a:pPr>
            <a:r>
              <a:rPr lang="en-GB" altLang="en-US" sz="1200" b="0"/>
              <a:t>Source: https://www2.gov.scot/Topics/Statistics/Browse/Crime-Justice/crime-and-justice-survey</a:t>
            </a:r>
          </a:p>
          <a:p>
            <a:pPr eaLnBrk="1" hangingPunct="1">
              <a:lnSpc>
                <a:spcPts val="2800"/>
              </a:lnSpc>
            </a:pPr>
            <a:endParaRPr lang="en-GB" altLang="en-US" sz="2000"/>
          </a:p>
        </p:txBody>
      </p:sp>
      <p:pic>
        <p:nvPicPr>
          <p:cNvPr id="12295"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5238" y="4524375"/>
            <a:ext cx="5291137"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result for UNIVERSITY OF EDINBURGH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Placeholder 3"/>
          <p:cNvSpPr>
            <a:spLocks noGrp="1"/>
          </p:cNvSpPr>
          <p:nvPr>
            <p:ph type="body" sz="quarter" idx="16"/>
          </p:nvPr>
        </p:nvSpPr>
        <p:spPr>
          <a:xfrm>
            <a:off x="534988" y="3319463"/>
            <a:ext cx="5192712" cy="3308350"/>
          </a:xfrm>
        </p:spPr>
        <p:txBody>
          <a:bodyPr/>
          <a:lstStyle/>
          <a:p>
            <a:pPr eaLnBrk="1" hangingPunct="1">
              <a:lnSpc>
                <a:spcPts val="2800"/>
              </a:lnSpc>
            </a:pPr>
            <a:r>
              <a:rPr lang="en-GB" altLang="en-US" sz="2000" smtClean="0">
                <a:solidFill>
                  <a:schemeClr val="tx1"/>
                </a:solidFill>
              </a:rPr>
              <a:t>The Edinburgh Study of Youth Transitions and Crime (ESYTC) is a research project focusing on the causes of criminal and risky behaviours in young people. The project follows the lives of 4,317 young people who started secondary school in Edinburgh in 1998. </a:t>
            </a:r>
          </a:p>
          <a:p>
            <a:pPr eaLnBrk="1" hangingPunct="1">
              <a:lnSpc>
                <a:spcPts val="2800"/>
              </a:lnSpc>
            </a:pPr>
            <a:endParaRPr lang="en-GB" altLang="en-US" sz="2000" smtClean="0">
              <a:solidFill>
                <a:schemeClr val="tx1"/>
              </a:solidFill>
            </a:endParaRPr>
          </a:p>
        </p:txBody>
      </p:sp>
      <p:sp>
        <p:nvSpPr>
          <p:cNvPr id="14339"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19" name="Rectangle 18"/>
          <p:cNvSpPr/>
          <p:nvPr/>
        </p:nvSpPr>
        <p:spPr>
          <a:xfrm>
            <a:off x="7861300" y="2254250"/>
            <a:ext cx="5483225" cy="400050"/>
          </a:xfrm>
          <a:prstGeom prst="rect">
            <a:avLst/>
          </a:prstGeom>
        </p:spPr>
        <p:txBody>
          <a:bodyPr>
            <a:spAutoFit/>
          </a:bodyPr>
          <a:lstStyle/>
          <a:p>
            <a:pPr eaLnBrk="1" fontAlgn="auto" hangingPunct="1">
              <a:lnSpc>
                <a:spcPts val="2400"/>
              </a:lnSpc>
              <a:spcBef>
                <a:spcPts val="600"/>
              </a:spcBef>
              <a:spcAft>
                <a:spcPts val="0"/>
              </a:spcAft>
              <a:defRPr/>
            </a:pPr>
            <a:r>
              <a:rPr lang="en-GB" sz="2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4342" name="Text Placeholder 2"/>
          <p:cNvSpPr>
            <a:spLocks noGrp="1"/>
          </p:cNvSpPr>
          <p:nvPr>
            <p:ph type="body" sz="quarter" idx="15"/>
          </p:nvPr>
        </p:nvSpPr>
        <p:spPr>
          <a:xfrm>
            <a:off x="534988" y="1635125"/>
            <a:ext cx="5313362" cy="619125"/>
          </a:xfrm>
        </p:spPr>
        <p:txBody>
          <a:bodyPr/>
          <a:lstStyle/>
          <a:p>
            <a:pPr eaLnBrk="1" hangingPunct="1"/>
            <a:r>
              <a:rPr lang="en-GB" altLang="en-US" smtClean="0"/>
              <a:t>What is the Edinburgh Study of Youth Transitions &amp; Crime (ESYTC)?</a:t>
            </a:r>
            <a:endParaRPr lang="en-US" altLang="en-US" smtClean="0"/>
          </a:p>
        </p:txBody>
      </p:sp>
      <p:sp>
        <p:nvSpPr>
          <p:cNvPr id="14343" name="Text Placeholder 3"/>
          <p:cNvSpPr txBox="1">
            <a:spLocks/>
          </p:cNvSpPr>
          <p:nvPr/>
        </p:nvSpPr>
        <p:spPr bwMode="auto">
          <a:xfrm>
            <a:off x="6407150" y="1635125"/>
            <a:ext cx="5583238"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nSpc>
                <a:spcPct val="90000"/>
              </a:lnSpc>
              <a:spcBef>
                <a:spcPts val="1000"/>
              </a:spcBef>
              <a:buFont typeface="Arial" panose="020B0604020202020204" pitchFamily="34" charset="0"/>
              <a:defRPr sz="2800" b="1">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2800"/>
              </a:lnSpc>
            </a:pPr>
            <a:r>
              <a:rPr lang="en-GB" altLang="en-US" sz="2000"/>
              <a:t>The ESYTC is a longitudinal cohort study, which means that it surveys the same people repeatedly over a long period of time. This study design helps researchers and policy makers to identify what leads to offending behaviour and desistance from it.</a:t>
            </a:r>
          </a:p>
          <a:p>
            <a:pPr eaLnBrk="1" hangingPunct="1">
              <a:lnSpc>
                <a:spcPct val="100000"/>
              </a:lnSpc>
            </a:pPr>
            <a:r>
              <a:rPr lang="en-GB" altLang="en-US" sz="1400" b="0"/>
              <a:t>Source: https://www.esytc.ed.ac.uk/</a:t>
            </a:r>
          </a:p>
          <a:p>
            <a:pPr eaLnBrk="1" hangingPunct="1">
              <a:lnSpc>
                <a:spcPct val="100000"/>
              </a:lnSpc>
            </a:pPr>
            <a:endParaRPr lang="en-GB" altLang="en-US" sz="1400"/>
          </a:p>
          <a:p>
            <a:pPr eaLnBrk="1" hangingPunct="1">
              <a:lnSpc>
                <a:spcPct val="100000"/>
              </a:lnSpc>
            </a:pPr>
            <a:endParaRPr lang="en-GB" altLang="en-US" sz="1400"/>
          </a:p>
          <a:p>
            <a:pPr eaLnBrk="1" hangingPunct="1">
              <a:lnSpc>
                <a:spcPct val="100000"/>
              </a:lnSpc>
            </a:pPr>
            <a:endParaRPr lang="en-GB" altLang="en-US" sz="1400"/>
          </a:p>
          <a:p>
            <a:pPr eaLnBrk="1" hangingPunct="1">
              <a:lnSpc>
                <a:spcPts val="2800"/>
              </a:lnSpc>
            </a:pPr>
            <a:endParaRPr lang="en-GB" altLang="en-US" sz="2000"/>
          </a:p>
        </p:txBody>
      </p:sp>
      <p:grpSp>
        <p:nvGrpSpPr>
          <p:cNvPr id="14344" name="Group 6"/>
          <p:cNvGrpSpPr>
            <a:grpSpLocks/>
          </p:cNvGrpSpPr>
          <p:nvPr/>
        </p:nvGrpSpPr>
        <p:grpSpPr bwMode="auto">
          <a:xfrm>
            <a:off x="6407150" y="4454525"/>
            <a:ext cx="5321300" cy="1631950"/>
            <a:chOff x="6406789" y="4453887"/>
            <a:chExt cx="5321600" cy="1633081"/>
          </a:xfrm>
        </p:grpSpPr>
        <p:pic>
          <p:nvPicPr>
            <p:cNvPr id="1434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6791" y="4453887"/>
              <a:ext cx="5321598" cy="163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Subtitle 5">
              <a:hlinkClick r:id="rId4"/>
            </p:cNvPr>
            <p:cNvSpPr txBox="1">
              <a:spLocks/>
            </p:cNvSpPr>
            <p:nvPr/>
          </p:nvSpPr>
          <p:spPr bwMode="auto">
            <a:xfrm>
              <a:off x="6406789" y="5381565"/>
              <a:ext cx="5321599" cy="705403"/>
            </a:xfrm>
            <a:prstGeom prst="rect">
              <a:avLst/>
            </a:prstGeom>
            <a:solidFill>
              <a:srgbClr val="3E67AE">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b="1">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a:solidFill>
                    <a:schemeClr val="bg1"/>
                  </a:solidFill>
                </a:rPr>
                <a:t>Watch: a brief introduction to the     ESYTC, Prof Lesley McAra (1:19 min)</a:t>
              </a:r>
            </a:p>
          </p:txBody>
        </p:sp>
        <p:pic>
          <p:nvPicPr>
            <p:cNvPr id="14347" name="Picture 6" descr="video play 3 icon">
              <a:hlinkClick r:id="rId4"/>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9051" y="5479786"/>
              <a:ext cx="486447" cy="49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4" descr="Image result for UNIVERSITY OF EDINBURGH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Placeholder 3"/>
          <p:cNvSpPr>
            <a:spLocks noGrp="1"/>
          </p:cNvSpPr>
          <p:nvPr>
            <p:ph type="body" sz="quarter" idx="16"/>
          </p:nvPr>
        </p:nvSpPr>
        <p:spPr>
          <a:xfrm>
            <a:off x="6865938" y="2640013"/>
            <a:ext cx="5067300" cy="3308350"/>
          </a:xfrm>
        </p:spPr>
        <p:txBody>
          <a:bodyPr/>
          <a:lstStyle/>
          <a:p>
            <a:pPr eaLnBrk="1" hangingPunct="1">
              <a:lnSpc>
                <a:spcPts val="2800"/>
              </a:lnSpc>
            </a:pPr>
            <a:r>
              <a:rPr lang="en-GB" altLang="en-US" sz="2000" smtClean="0">
                <a:solidFill>
                  <a:schemeClr val="tx1"/>
                </a:solidFill>
              </a:rPr>
              <a:t>The total number of offences is estimated to have fallen from just over 1 million in 2008/9 to about 600,000 in 2017/18. This change represents a decrease of 42% in the rate of crime experienced in Scotland.</a:t>
            </a:r>
          </a:p>
          <a:p>
            <a:pPr eaLnBrk="1" hangingPunct="1">
              <a:lnSpc>
                <a:spcPts val="2800"/>
              </a:lnSpc>
            </a:pPr>
            <a:r>
              <a:rPr lang="en-GB" altLang="en-US" sz="2000" smtClean="0">
                <a:solidFill>
                  <a:schemeClr val="tx1"/>
                </a:solidFill>
              </a:rPr>
              <a:t>While the rate of violent crime remained relatively stable between 2010 and 2018, the rate of property crime has fallen significantly.</a:t>
            </a:r>
          </a:p>
          <a:p>
            <a:pPr eaLnBrk="1" hangingPunct="1">
              <a:lnSpc>
                <a:spcPct val="100000"/>
              </a:lnSpc>
            </a:pPr>
            <a:r>
              <a:rPr lang="en-GB" altLang="en-US" sz="1200" b="0" smtClean="0">
                <a:solidFill>
                  <a:schemeClr val="tx1"/>
                </a:solidFill>
              </a:rPr>
              <a:t>Source: Scottish Government (2018). Scottish Crime and Justice Survey 2017/18: Main Findings. https://bit.ly/33WpWTf</a:t>
            </a:r>
          </a:p>
        </p:txBody>
      </p:sp>
      <p:sp>
        <p:nvSpPr>
          <p:cNvPr id="16387"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16389" name="Text Placeholder 2"/>
          <p:cNvSpPr>
            <a:spLocks noGrp="1"/>
          </p:cNvSpPr>
          <p:nvPr>
            <p:ph type="body" sz="quarter" idx="15"/>
          </p:nvPr>
        </p:nvSpPr>
        <p:spPr>
          <a:xfrm>
            <a:off x="6865938" y="1560513"/>
            <a:ext cx="4837112" cy="619125"/>
          </a:xfrm>
        </p:spPr>
        <p:txBody>
          <a:bodyPr/>
          <a:lstStyle/>
          <a:p>
            <a:pPr eaLnBrk="1" hangingPunct="1"/>
            <a:r>
              <a:rPr lang="en-GB" altLang="en-US" smtClean="0"/>
              <a:t>How much crime was there?</a:t>
            </a:r>
            <a:endParaRPr lang="en-US" altLang="en-US" smtClean="0"/>
          </a:p>
        </p:txBody>
      </p:sp>
      <p:pic>
        <p:nvPicPr>
          <p:cNvPr id="1639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635125"/>
            <a:ext cx="61356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for UNIVERSITY OF EDINBURGH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Placeholder 3"/>
          <p:cNvSpPr>
            <a:spLocks noGrp="1"/>
          </p:cNvSpPr>
          <p:nvPr>
            <p:ph type="body" sz="quarter" idx="16"/>
          </p:nvPr>
        </p:nvSpPr>
        <p:spPr>
          <a:xfrm>
            <a:off x="6865938" y="2822575"/>
            <a:ext cx="5067300" cy="3308350"/>
          </a:xfrm>
        </p:spPr>
        <p:txBody>
          <a:bodyPr/>
          <a:lstStyle/>
          <a:p>
            <a:pPr eaLnBrk="1" hangingPunct="1">
              <a:lnSpc>
                <a:spcPts val="2800"/>
              </a:lnSpc>
            </a:pPr>
            <a:r>
              <a:rPr lang="en-GB" altLang="en-US" sz="2000" smtClean="0">
                <a:solidFill>
                  <a:schemeClr val="tx1"/>
                </a:solidFill>
              </a:rPr>
              <a:t>Most adults in Scotland (87%) did not experience crime in 2017/18. </a:t>
            </a:r>
          </a:p>
          <a:p>
            <a:pPr eaLnBrk="1" hangingPunct="1">
              <a:lnSpc>
                <a:spcPts val="2800"/>
              </a:lnSpc>
            </a:pPr>
            <a:r>
              <a:rPr lang="en-GB" altLang="en-US" sz="2000" smtClean="0">
                <a:solidFill>
                  <a:schemeClr val="tx1"/>
                </a:solidFill>
              </a:rPr>
              <a:t>Violent crime was experienced by 2.3% of adults in Scotland in 2017/18 while 10.8% experienced property crime.</a:t>
            </a:r>
          </a:p>
          <a:p>
            <a:pPr eaLnBrk="1" hangingPunct="1">
              <a:lnSpc>
                <a:spcPct val="100000"/>
              </a:lnSpc>
            </a:pPr>
            <a:r>
              <a:rPr lang="en-GB" altLang="en-US" sz="1200" b="0" smtClean="0">
                <a:solidFill>
                  <a:schemeClr val="tx1"/>
                </a:solidFill>
              </a:rPr>
              <a:t>Source: adapted from Scottish Government (2018). Scottish Crime and Justice Survey 2017/18: Main Findings. https://bit.ly/33WpWTf</a:t>
            </a:r>
          </a:p>
          <a:p>
            <a:pPr eaLnBrk="1" hangingPunct="1">
              <a:lnSpc>
                <a:spcPts val="2800"/>
              </a:lnSpc>
            </a:pPr>
            <a:endParaRPr lang="en-GB" altLang="en-US" sz="2000" smtClean="0">
              <a:solidFill>
                <a:schemeClr val="tx1"/>
              </a:solidFill>
            </a:endParaRPr>
          </a:p>
        </p:txBody>
      </p:sp>
      <p:sp>
        <p:nvSpPr>
          <p:cNvPr id="18435"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18437" name="Text Placeholder 2"/>
          <p:cNvSpPr>
            <a:spLocks noGrp="1"/>
          </p:cNvSpPr>
          <p:nvPr>
            <p:ph type="body" sz="quarter" idx="15"/>
          </p:nvPr>
        </p:nvSpPr>
        <p:spPr>
          <a:xfrm>
            <a:off x="6865938" y="1635125"/>
            <a:ext cx="4837112" cy="619125"/>
          </a:xfrm>
        </p:spPr>
        <p:txBody>
          <a:bodyPr/>
          <a:lstStyle/>
          <a:p>
            <a:pPr eaLnBrk="1" hangingPunct="1"/>
            <a:r>
              <a:rPr lang="en-GB" altLang="en-US" smtClean="0"/>
              <a:t>How many people experience crime?</a:t>
            </a:r>
            <a:endParaRPr lang="en-US" altLang="en-US" smtClean="0"/>
          </a:p>
        </p:txBody>
      </p:sp>
      <p:pic>
        <p:nvPicPr>
          <p:cNvPr id="184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635125"/>
            <a:ext cx="5827713"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for UNIVERSITY OF EDINBURGH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Placeholder 3"/>
          <p:cNvSpPr>
            <a:spLocks noGrp="1"/>
          </p:cNvSpPr>
          <p:nvPr>
            <p:ph type="body" sz="quarter" idx="16"/>
          </p:nvPr>
        </p:nvSpPr>
        <p:spPr>
          <a:xfrm>
            <a:off x="750888" y="6324600"/>
            <a:ext cx="11047412" cy="428625"/>
          </a:xfrm>
        </p:spPr>
        <p:txBody>
          <a:bodyPr/>
          <a:lstStyle/>
          <a:p>
            <a:pPr eaLnBrk="1" hangingPunct="1">
              <a:lnSpc>
                <a:spcPct val="100000"/>
              </a:lnSpc>
            </a:pPr>
            <a:r>
              <a:rPr lang="en-GB" altLang="en-US" sz="1200" b="0" smtClean="0">
                <a:solidFill>
                  <a:schemeClr val="tx1"/>
                </a:solidFill>
              </a:rPr>
              <a:t>Source: adapted from Scottish Government (2018). Scottish Crime and Justice Survey 2017/18: Main Findings. https://bit.ly/33WpWTf</a:t>
            </a:r>
          </a:p>
        </p:txBody>
      </p:sp>
      <p:sp>
        <p:nvSpPr>
          <p:cNvPr id="20483"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20485" name="Text Placeholder 2"/>
          <p:cNvSpPr>
            <a:spLocks noGrp="1"/>
          </p:cNvSpPr>
          <p:nvPr>
            <p:ph type="body" sz="quarter" idx="15"/>
          </p:nvPr>
        </p:nvSpPr>
        <p:spPr>
          <a:xfrm>
            <a:off x="750888" y="1525588"/>
            <a:ext cx="7145337" cy="619125"/>
          </a:xfrm>
        </p:spPr>
        <p:txBody>
          <a:bodyPr/>
          <a:lstStyle/>
          <a:p>
            <a:pPr eaLnBrk="1" hangingPunct="1"/>
            <a:r>
              <a:rPr lang="en-GB" altLang="en-US" smtClean="0"/>
              <a:t>What is violent and property crime?</a:t>
            </a:r>
            <a:endParaRPr lang="en-US" altLang="en-US" smtClean="0"/>
          </a:p>
        </p:txBody>
      </p:sp>
      <p:pic>
        <p:nvPicPr>
          <p:cNvPr id="2048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888" y="2157413"/>
            <a:ext cx="4097337"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2157413"/>
            <a:ext cx="4656137"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result for UNIVERSITY OF EDINBURGH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sp>
        <p:nvSpPr>
          <p:cNvPr id="22532" name="Text Placeholder 2"/>
          <p:cNvSpPr>
            <a:spLocks noGrp="1"/>
          </p:cNvSpPr>
          <p:nvPr>
            <p:ph type="body" sz="quarter" idx="15"/>
          </p:nvPr>
        </p:nvSpPr>
        <p:spPr>
          <a:xfrm>
            <a:off x="6045200" y="1444625"/>
            <a:ext cx="5711825" cy="617538"/>
          </a:xfrm>
        </p:spPr>
        <p:txBody>
          <a:bodyPr/>
          <a:lstStyle/>
          <a:p>
            <a:pPr eaLnBrk="1" hangingPunct="1"/>
            <a:r>
              <a:rPr lang="en-GB" altLang="en-US" smtClean="0"/>
              <a:t>Violent crime in Scotland</a:t>
            </a:r>
            <a:endParaRPr lang="en-US" altLang="en-US" smtClean="0"/>
          </a:p>
        </p:txBody>
      </p:sp>
      <p:sp>
        <p:nvSpPr>
          <p:cNvPr id="22533" name="Text Placeholder 3"/>
          <p:cNvSpPr>
            <a:spLocks noGrp="1"/>
          </p:cNvSpPr>
          <p:nvPr>
            <p:ph type="body" sz="quarter" idx="16"/>
          </p:nvPr>
        </p:nvSpPr>
        <p:spPr>
          <a:xfrm>
            <a:off x="6045200" y="2206625"/>
            <a:ext cx="5813425" cy="3306763"/>
          </a:xfrm>
        </p:spPr>
        <p:txBody>
          <a:bodyPr/>
          <a:lstStyle/>
          <a:p>
            <a:pPr eaLnBrk="1" hangingPunct="1">
              <a:lnSpc>
                <a:spcPts val="2600"/>
              </a:lnSpc>
            </a:pPr>
            <a:r>
              <a:rPr lang="en-GB" altLang="en-US" sz="2000" smtClean="0">
                <a:solidFill>
                  <a:schemeClr val="tx1"/>
                </a:solidFill>
              </a:rPr>
              <a:t>Young adults (aged 16-24) are more likely to experience violent crime than any other age group. However, the rate of violent crime experienced by young adults has fallen from 12% to 5.8% between 2008/9 and 2017/18.</a:t>
            </a:r>
          </a:p>
          <a:p>
            <a:pPr eaLnBrk="1" hangingPunct="1">
              <a:lnSpc>
                <a:spcPct val="100000"/>
              </a:lnSpc>
            </a:pPr>
            <a:r>
              <a:rPr lang="en-GB" altLang="en-US" sz="1200" b="0" smtClean="0">
                <a:solidFill>
                  <a:schemeClr val="tx1"/>
                </a:solidFill>
              </a:rPr>
              <a:t>Source: Scottish Government (2018). Scottish Crime and Justice Survey 2017/18: Main Findings. https://bit.ly/33WpWTf</a:t>
            </a:r>
            <a:endParaRPr lang="en-GB" altLang="en-US" sz="2000" b="0" smtClean="0">
              <a:solidFill>
                <a:schemeClr val="tx1"/>
              </a:solidFill>
            </a:endParaRPr>
          </a:p>
        </p:txBody>
      </p:sp>
      <p:pic>
        <p:nvPicPr>
          <p:cNvPr id="2253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03" y="1473200"/>
            <a:ext cx="5323485"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502696"/>
            <a:ext cx="5381625" cy="30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UNIVERSITY OF EDINBURGH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 Placeholder 1"/>
          <p:cNvSpPr>
            <a:spLocks noGrp="1"/>
          </p:cNvSpPr>
          <p:nvPr>
            <p:ph type="body" sz="quarter" idx="10"/>
          </p:nvPr>
        </p:nvSpPr>
        <p:spPr>
          <a:xfrm>
            <a:off x="355600" y="153988"/>
            <a:ext cx="8685213" cy="815975"/>
          </a:xfrm>
        </p:spPr>
        <p:txBody>
          <a:bodyPr/>
          <a:lstStyle/>
          <a:p>
            <a:pPr>
              <a:lnSpc>
                <a:spcPct val="100000"/>
              </a:lnSpc>
            </a:pPr>
            <a:r>
              <a:rPr altLang="en-US" sz="2800" smtClean="0"/>
              <a:t>Scotland by numbers:</a:t>
            </a:r>
            <a:br>
              <a:rPr altLang="en-US" sz="2800" smtClean="0"/>
            </a:br>
            <a:r>
              <a:rPr altLang="en-US" sz="2800" smtClean="0"/>
              <a:t>A Picture of Crime</a:t>
            </a:r>
            <a:endParaRPr lang="en-GB" altLang="en-US" sz="2800" smtClean="0"/>
          </a:p>
        </p:txBody>
      </p:sp>
      <p:pic>
        <p:nvPicPr>
          <p:cNvPr id="24579" name="Picture 4" descr="Image result for UNIVERSITY OF EDINBURG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509588"/>
            <a:ext cx="2427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Placeholder 2"/>
          <p:cNvSpPr>
            <a:spLocks noGrp="1"/>
          </p:cNvSpPr>
          <p:nvPr>
            <p:ph type="body" sz="quarter" idx="15"/>
          </p:nvPr>
        </p:nvSpPr>
        <p:spPr>
          <a:xfrm>
            <a:off x="6045200" y="1444625"/>
            <a:ext cx="5711825" cy="617538"/>
          </a:xfrm>
        </p:spPr>
        <p:txBody>
          <a:bodyPr/>
          <a:lstStyle/>
          <a:p>
            <a:pPr eaLnBrk="1" hangingPunct="1"/>
            <a:r>
              <a:rPr lang="en-GB" altLang="en-US" smtClean="0"/>
              <a:t>Violent crime in Scotland</a:t>
            </a:r>
            <a:endParaRPr lang="en-US" altLang="en-US" smtClean="0"/>
          </a:p>
        </p:txBody>
      </p:sp>
      <p:pic>
        <p:nvPicPr>
          <p:cNvPr id="24581"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01445" y="2138516"/>
            <a:ext cx="9645445" cy="337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Placeholder 3"/>
          <p:cNvSpPr>
            <a:spLocks noGrp="1"/>
          </p:cNvSpPr>
          <p:nvPr>
            <p:ph type="body" sz="quarter" idx="16"/>
          </p:nvPr>
        </p:nvSpPr>
        <p:spPr>
          <a:xfrm>
            <a:off x="7362825" y="4224338"/>
            <a:ext cx="4514850" cy="2579687"/>
          </a:xfrm>
        </p:spPr>
        <p:txBody>
          <a:bodyPr/>
          <a:lstStyle/>
          <a:p>
            <a:pPr eaLnBrk="1" hangingPunct="1">
              <a:lnSpc>
                <a:spcPts val="2600"/>
              </a:lnSpc>
            </a:pPr>
            <a:r>
              <a:rPr lang="en-GB" altLang="en-US" sz="2000" smtClean="0">
                <a:solidFill>
                  <a:schemeClr val="tx1"/>
                </a:solidFill>
              </a:rPr>
              <a:t>The majority of violent crime took place in public settings in 2017/18. However, 18% of incidents occurred in the victim’s home and 14% immediately outside the home.</a:t>
            </a:r>
          </a:p>
          <a:p>
            <a:pPr eaLnBrk="1" hangingPunct="1">
              <a:lnSpc>
                <a:spcPct val="100000"/>
              </a:lnSpc>
            </a:pPr>
            <a:r>
              <a:rPr lang="en-GB" altLang="en-US" sz="1200" b="0" smtClean="0">
                <a:solidFill>
                  <a:schemeClr val="tx1"/>
                </a:solidFill>
              </a:rPr>
              <a:t>Source: Scottish Government (2018). Scottish Crime and Justice Survey 2017/18: Main Findings. https://bit.ly/33WpWTf</a:t>
            </a:r>
            <a:endParaRPr lang="en-GB" altLang="en-US" sz="2000" b="0" smtClean="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University of Edinburgh - Digital Sign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 of Edinburgh - Digital Signage" id="{6004EAEC-1EF4-1645-A38D-B8F9124B9AD4}" vid="{4675A289-6547-0740-8BEA-328CAD5DC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4230</TotalTime>
  <Words>2299</Words>
  <Application>Microsoft Office PowerPoint</Application>
  <PresentationFormat>Widescreen</PresentationFormat>
  <Paragraphs>191</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University of Edinburgh - Digital Signage</vt:lpstr>
      <vt:lpstr>Scotland by numbers: A Picture of Crime – Using Statistics to Understand Crime in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Q Step Academy? The Q Step Academy is a partnership between the Edinburgh Q Step Centre and schools in Edinburgh and the city region. This partnership will provide free training and resources on statistical literacy for staff and pupils in the Social Sciences.   What will the Academy do? The Q-Step Academy aims to raise the profile of social statistics and data literacy within schools. It will work in collaboration with teachers, delivering masterclass sessions to pupils and creating resources which link to the curriculum.    How can your school get involved? We are looking to develop links with schools in the future, if you would like more information, please get in touch by emailing us: qstepacademy@ed.ac.uk or visit:  www.q-step.ed.ac.uk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CAVILL Adam Cavill</dc:creator>
  <cp:lastModifiedBy>Gitit Kadar-Satat</cp:lastModifiedBy>
  <cp:revision>181</cp:revision>
  <cp:lastPrinted>2019-08-26T11:15:13Z</cp:lastPrinted>
  <dcterms:created xsi:type="dcterms:W3CDTF">2019-06-10T09:58:43Z</dcterms:created>
  <dcterms:modified xsi:type="dcterms:W3CDTF">2019-09-19T18:46:33Z</dcterms:modified>
</cp:coreProperties>
</file>